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534" r:id="rId3"/>
    <p:sldId id="726" r:id="rId4"/>
    <p:sldId id="728" r:id="rId5"/>
    <p:sldId id="727" r:id="rId6"/>
    <p:sldId id="730" r:id="rId7"/>
    <p:sldId id="731" r:id="rId8"/>
    <p:sldId id="736" r:id="rId9"/>
    <p:sldId id="737" r:id="rId10"/>
    <p:sldId id="738" r:id="rId11"/>
    <p:sldId id="931" r:id="rId12"/>
    <p:sldId id="261" r:id="rId13"/>
    <p:sldId id="735" r:id="rId14"/>
    <p:sldId id="734" r:id="rId15"/>
    <p:sldId id="733" r:id="rId16"/>
    <p:sldId id="932" r:id="rId17"/>
    <p:sldId id="732" r:id="rId18"/>
    <p:sldId id="933" r:id="rId19"/>
    <p:sldId id="729" r:id="rId20"/>
    <p:sldId id="936" r:id="rId21"/>
    <p:sldId id="962" r:id="rId22"/>
    <p:sldId id="963" r:id="rId23"/>
    <p:sldId id="937" r:id="rId24"/>
    <p:sldId id="953" r:id="rId25"/>
    <p:sldId id="956" r:id="rId26"/>
    <p:sldId id="938" r:id="rId27"/>
    <p:sldId id="961" r:id="rId28"/>
    <p:sldId id="725" r:id="rId29"/>
    <p:sldId id="935" r:id="rId30"/>
    <p:sldId id="934" r:id="rId31"/>
    <p:sldId id="957" r:id="rId32"/>
    <p:sldId id="958" r:id="rId33"/>
    <p:sldId id="959" r:id="rId34"/>
    <p:sldId id="871" r:id="rId35"/>
    <p:sldId id="960" r:id="rId36"/>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広直" initials="小林" lastIdx="1" clrIdx="0">
    <p:extLst>
      <p:ext uri="{19B8F6BF-5375-455C-9EA6-DF929625EA0E}">
        <p15:presenceInfo xmlns:p15="http://schemas.microsoft.com/office/powerpoint/2012/main" userId="02145d075f93c3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3" d="100"/>
          <a:sy n="83" d="100"/>
        </p:scale>
        <p:origin x="70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86446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018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2555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5838" y="2057476"/>
            <a:ext cx="10098224" cy="1371524"/>
          </a:xfrm>
        </p:spPr>
        <p:txBody>
          <a:bodyPr>
            <a:noAutofit/>
          </a:bodyPr>
          <a:lstStyle>
            <a:lvl1pPr algn="ctr">
              <a:defRPr sz="4898" b="1">
                <a:solidFill>
                  <a:schemeClr val="bg1"/>
                </a:solidFill>
                <a:latin typeface="メイリオ" pitchFamily="50" charset="-128"/>
                <a:ea typeface="メイリオ" pitchFamily="50" charset="-128"/>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005838" y="3298378"/>
            <a:ext cx="10098224" cy="391864"/>
          </a:xfrm>
        </p:spPr>
        <p:txBody>
          <a:bodyPr>
            <a:noAutofit/>
          </a:bodyPr>
          <a:lstStyle>
            <a:lvl1pPr marL="0" indent="0" algn="ctr">
              <a:buNone/>
              <a:defRPr sz="2902">
                <a:solidFill>
                  <a:schemeClr val="bg1"/>
                </a:solidFill>
                <a:latin typeface="メイリオ" pitchFamily="50" charset="-128"/>
                <a:ea typeface="メイリオ" pitchFamily="50" charset="-128"/>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メイリオ" pitchFamily="50" charset="-128"/>
                <a:ea typeface="メイリオ" pitchFamily="50" charset="-128"/>
              </a:defRPr>
            </a:lvl1pPr>
          </a:lstStyle>
          <a:p>
            <a:fld id="{04931351-92F6-47B4-B6FA-08BBE8070DF3}" type="datetimeFigureOut">
              <a:rPr lang="ja-JP" altLang="en-US" smtClean="0"/>
              <a:pPr/>
              <a:t>2021/12/26</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spTree>
    <p:extLst>
      <p:ext uri="{BB962C8B-B14F-4D97-AF65-F5344CB8AC3E}">
        <p14:creationId xmlns:p14="http://schemas.microsoft.com/office/powerpoint/2010/main" val="120205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正方形/長方形 1"/>
          <p:cNvSpPr/>
          <p:nvPr userDrawn="1"/>
        </p:nvSpPr>
        <p:spPr>
          <a:xfrm>
            <a:off x="1005839" y="620642"/>
            <a:ext cx="10180323" cy="53554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8" name="テキスト プレースホルダー 2"/>
          <p:cNvSpPr>
            <a:spLocks noGrp="1"/>
          </p:cNvSpPr>
          <p:nvPr>
            <p:ph idx="1"/>
          </p:nvPr>
        </p:nvSpPr>
        <p:spPr>
          <a:xfrm>
            <a:off x="1334236" y="1730923"/>
            <a:ext cx="9523528" cy="3983949"/>
          </a:xfrm>
          <a:prstGeom prst="rect">
            <a:avLst/>
          </a:prstGeom>
        </p:spPr>
        <p:txBody>
          <a:bodyPr vert="horz" lIns="104306" tIns="52153" rIns="104306" bIns="52153" rtlCol="0">
            <a:normAutofit/>
          </a:bodyPr>
          <a:lstStyle>
            <a:lvl1pPr>
              <a:defRPr sz="2902"/>
            </a:lvl1pPr>
            <a:lvl2pPr>
              <a:defRPr sz="2177"/>
            </a:lvl2pPr>
            <a:lvl3pPr>
              <a:defRPr sz="1814"/>
            </a:lvl3pPr>
            <a:lvl4pPr>
              <a:defRPr sz="1633"/>
            </a:lvl4pPr>
            <a:lvl5pPr>
              <a:defRPr sz="1633"/>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タイトル プレースホルダー 1"/>
          <p:cNvSpPr>
            <a:spLocks noGrp="1"/>
          </p:cNvSpPr>
          <p:nvPr>
            <p:ph type="title"/>
          </p:nvPr>
        </p:nvSpPr>
        <p:spPr>
          <a:xfrm>
            <a:off x="1334236" y="881885"/>
            <a:ext cx="9523528" cy="653106"/>
          </a:xfrm>
          <a:prstGeom prst="rect">
            <a:avLst/>
          </a:prstGeom>
        </p:spPr>
        <p:txBody>
          <a:bodyPr vert="horz" lIns="104306" tIns="52153" rIns="104306" bIns="52153" rtlCol="0" anchor="ctr">
            <a:noAutofit/>
          </a:bodyPr>
          <a:lstStyle>
            <a:lvl1pPr algn="l">
              <a:defRPr sz="3628" b="1">
                <a:solidFill>
                  <a:sysClr val="windowText" lastClr="000000"/>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08316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15" name="テキスト プレースホルダー 2"/>
          <p:cNvSpPr>
            <a:spLocks noGrp="1"/>
          </p:cNvSpPr>
          <p:nvPr>
            <p:ph idx="1"/>
          </p:nvPr>
        </p:nvSpPr>
        <p:spPr>
          <a:xfrm>
            <a:off x="1334236" y="1730923"/>
            <a:ext cx="9523528" cy="3983949"/>
          </a:xfrm>
          <a:prstGeom prst="rect">
            <a:avLst/>
          </a:prstGeom>
        </p:spPr>
        <p:txBody>
          <a:bodyPr vert="horz" lIns="104306" tIns="52153" rIns="104306" bIns="52153" rtlCol="0">
            <a:normAutofit/>
          </a:bodyPr>
          <a:lstStyle>
            <a:lvl1pPr>
              <a:defRPr sz="2902">
                <a:solidFill>
                  <a:schemeClr val="bg1"/>
                </a:solidFill>
              </a:defRPr>
            </a:lvl1pPr>
            <a:lvl2pPr>
              <a:defRPr sz="2177">
                <a:solidFill>
                  <a:schemeClr val="bg1"/>
                </a:solidFill>
              </a:defRPr>
            </a:lvl2pPr>
            <a:lvl3pPr>
              <a:defRPr sz="1814">
                <a:solidFill>
                  <a:schemeClr val="bg1"/>
                </a:solidFill>
              </a:defRPr>
            </a:lvl3pPr>
            <a:lvl4pPr>
              <a:defRPr sz="1633">
                <a:solidFill>
                  <a:schemeClr val="bg1"/>
                </a:solidFill>
              </a:defRPr>
            </a:lvl4pPr>
            <a:lvl5pPr>
              <a:defRPr sz="1633">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6" name="タイトル プレースホルダー 1"/>
          <p:cNvSpPr>
            <a:spLocks noGrp="1"/>
          </p:cNvSpPr>
          <p:nvPr>
            <p:ph type="title"/>
          </p:nvPr>
        </p:nvSpPr>
        <p:spPr>
          <a:xfrm>
            <a:off x="1334236" y="881885"/>
            <a:ext cx="9523528" cy="653106"/>
          </a:xfrm>
          <a:prstGeom prst="rect">
            <a:avLst/>
          </a:prstGeom>
        </p:spPr>
        <p:txBody>
          <a:bodyPr vert="horz" lIns="104306" tIns="52153" rIns="104306" bIns="52153" rtlCol="0" anchor="ctr">
            <a:noAutofit/>
          </a:bodyPr>
          <a:lstStyle>
            <a:lvl1pPr algn="l">
              <a:defRPr sz="3628" b="1">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70635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13318" y="1763713"/>
            <a:ext cx="6314016" cy="4991100"/>
          </a:xfrm>
        </p:spPr>
        <p:txBody>
          <a:bodyPr/>
          <a:lstStyle>
            <a:lvl1pPr>
              <a:defRPr sz="2902"/>
            </a:lvl1pPr>
            <a:lvl2pPr>
              <a:defRPr sz="2449"/>
            </a:lvl2pPr>
            <a:lvl3pPr>
              <a:defRPr sz="2086"/>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230535" y="1763713"/>
            <a:ext cx="6314017" cy="4991100"/>
          </a:xfrm>
        </p:spPr>
        <p:txBody>
          <a:bodyPr/>
          <a:lstStyle>
            <a:lvl1pPr>
              <a:defRPr sz="2902"/>
            </a:lvl1pPr>
            <a:lvl2pPr>
              <a:defRPr sz="2449"/>
            </a:lvl2pPr>
            <a:lvl3pPr>
              <a:defRPr sz="2086"/>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347408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1" y="1535113"/>
            <a:ext cx="5386917" cy="639762"/>
          </a:xfrm>
        </p:spPr>
        <p:txBody>
          <a:bodyPr anchor="b"/>
          <a:lstStyle>
            <a:lvl1pPr marL="0" indent="0">
              <a:buNone/>
              <a:defRPr sz="2449" b="1"/>
            </a:lvl1pPr>
            <a:lvl2pPr marL="473026" indent="0">
              <a:buNone/>
              <a:defRPr sz="2086" b="1"/>
            </a:lvl2pPr>
            <a:lvl3pPr marL="946052" indent="0">
              <a:buNone/>
              <a:defRPr sz="1905" b="1"/>
            </a:lvl3pPr>
            <a:lvl4pPr marL="1419078" indent="0">
              <a:buNone/>
              <a:defRPr sz="1633" b="1"/>
            </a:lvl4pPr>
            <a:lvl5pPr marL="1892104" indent="0">
              <a:buNone/>
              <a:defRPr sz="1633" b="1"/>
            </a:lvl5pPr>
            <a:lvl6pPr marL="2365129" indent="0">
              <a:buNone/>
              <a:defRPr sz="1633" b="1"/>
            </a:lvl6pPr>
            <a:lvl7pPr marL="2838155" indent="0">
              <a:buNone/>
              <a:defRPr sz="1633" b="1"/>
            </a:lvl7pPr>
            <a:lvl8pPr marL="3311181" indent="0">
              <a:buNone/>
              <a:defRPr sz="1633" b="1"/>
            </a:lvl8pPr>
            <a:lvl9pPr marL="3784207" indent="0">
              <a:buNone/>
              <a:defRPr sz="16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1" y="2174875"/>
            <a:ext cx="5386917" cy="3951288"/>
          </a:xfrm>
        </p:spPr>
        <p:txBody>
          <a:bodyPr/>
          <a:lstStyle>
            <a:lvl1pPr>
              <a:defRPr sz="2449"/>
            </a:lvl1pPr>
            <a:lvl2pPr>
              <a:defRPr sz="2086"/>
            </a:lvl2pPr>
            <a:lvl3pPr>
              <a:defRPr sz="1905"/>
            </a:lvl3pPr>
            <a:lvl4pPr>
              <a:defRPr sz="1633"/>
            </a:lvl4pPr>
            <a:lvl5pPr>
              <a:defRPr sz="1633"/>
            </a:lvl5pPr>
            <a:lvl6pPr>
              <a:defRPr sz="1633"/>
            </a:lvl6pPr>
            <a:lvl7pPr>
              <a:defRPr sz="1633"/>
            </a:lvl7pPr>
            <a:lvl8pPr>
              <a:defRPr sz="1633"/>
            </a:lvl8pPr>
            <a:lvl9pPr>
              <a:defRPr sz="16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49" b="1"/>
            </a:lvl1pPr>
            <a:lvl2pPr marL="473026" indent="0">
              <a:buNone/>
              <a:defRPr sz="2086" b="1"/>
            </a:lvl2pPr>
            <a:lvl3pPr marL="946052" indent="0">
              <a:buNone/>
              <a:defRPr sz="1905" b="1"/>
            </a:lvl3pPr>
            <a:lvl4pPr marL="1419078" indent="0">
              <a:buNone/>
              <a:defRPr sz="1633" b="1"/>
            </a:lvl4pPr>
            <a:lvl5pPr marL="1892104" indent="0">
              <a:buNone/>
              <a:defRPr sz="1633" b="1"/>
            </a:lvl5pPr>
            <a:lvl6pPr marL="2365129" indent="0">
              <a:buNone/>
              <a:defRPr sz="1633" b="1"/>
            </a:lvl6pPr>
            <a:lvl7pPr marL="2838155" indent="0">
              <a:buNone/>
              <a:defRPr sz="1633" b="1"/>
            </a:lvl7pPr>
            <a:lvl8pPr marL="3311181" indent="0">
              <a:buNone/>
              <a:defRPr sz="1633" b="1"/>
            </a:lvl8pPr>
            <a:lvl9pPr marL="3784207" indent="0">
              <a:buNone/>
              <a:defRPr sz="16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49"/>
            </a:lvl1pPr>
            <a:lvl2pPr>
              <a:defRPr sz="2086"/>
            </a:lvl2pPr>
            <a:lvl3pPr>
              <a:defRPr sz="1905"/>
            </a:lvl3pPr>
            <a:lvl4pPr>
              <a:defRPr sz="1633"/>
            </a:lvl4pPr>
            <a:lvl5pPr>
              <a:defRPr sz="1633"/>
            </a:lvl5pPr>
            <a:lvl6pPr>
              <a:defRPr sz="1633"/>
            </a:lvl6pPr>
            <a:lvl7pPr>
              <a:defRPr sz="1633"/>
            </a:lvl7pPr>
            <a:lvl8pPr>
              <a:defRPr sz="1633"/>
            </a:lvl8pPr>
            <a:lvl9pPr>
              <a:defRPr sz="16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6764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11965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2732137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8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0"/>
            <a:ext cx="6815667" cy="5853113"/>
          </a:xfrm>
        </p:spPr>
        <p:txBody>
          <a:bodyPr/>
          <a:lstStyle>
            <a:lvl1pPr>
              <a:defRPr sz="3356"/>
            </a:lvl1pPr>
            <a:lvl2pPr>
              <a:defRPr sz="2902"/>
            </a:lvl2pPr>
            <a:lvl3pPr>
              <a:defRPr sz="2449"/>
            </a:lvl3pPr>
            <a:lvl4pPr>
              <a:defRPr sz="2086"/>
            </a:lvl4pPr>
            <a:lvl5pPr>
              <a:defRPr sz="2086"/>
            </a:lvl5pPr>
            <a:lvl6pPr>
              <a:defRPr sz="2086"/>
            </a:lvl6pPr>
            <a:lvl7pPr>
              <a:defRPr sz="2086"/>
            </a:lvl7pPr>
            <a:lvl8pPr>
              <a:defRPr sz="2086"/>
            </a:lvl8pPr>
            <a:lvl9pPr>
              <a:defRPr sz="20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0"/>
            <a:ext cx="4011084" cy="4691063"/>
          </a:xfrm>
        </p:spPr>
        <p:txBody>
          <a:bodyPr/>
          <a:lstStyle>
            <a:lvl1pPr marL="0" indent="0">
              <a:buNone/>
              <a:defRPr sz="1451"/>
            </a:lvl1pPr>
            <a:lvl2pPr marL="473026" indent="0">
              <a:buNone/>
              <a:defRPr sz="1270"/>
            </a:lvl2pPr>
            <a:lvl3pPr marL="946052" indent="0">
              <a:buNone/>
              <a:defRPr sz="998"/>
            </a:lvl3pPr>
            <a:lvl4pPr marL="1419078" indent="0">
              <a:buNone/>
              <a:defRPr sz="907"/>
            </a:lvl4pPr>
            <a:lvl5pPr marL="1892104" indent="0">
              <a:buNone/>
              <a:defRPr sz="907"/>
            </a:lvl5pPr>
            <a:lvl6pPr marL="2365129" indent="0">
              <a:buNone/>
              <a:defRPr sz="907"/>
            </a:lvl6pPr>
            <a:lvl7pPr marL="2838155" indent="0">
              <a:buNone/>
              <a:defRPr sz="907"/>
            </a:lvl7pPr>
            <a:lvl8pPr marL="3311181" indent="0">
              <a:buNone/>
              <a:defRPr sz="907"/>
            </a:lvl8pPr>
            <a:lvl9pPr marL="3784207" indent="0">
              <a:buNone/>
              <a:defRPr sz="90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256269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2399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86"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356"/>
            </a:lvl1pPr>
            <a:lvl2pPr marL="473026" indent="0">
              <a:buNone/>
              <a:defRPr sz="2902"/>
            </a:lvl2pPr>
            <a:lvl3pPr marL="946052" indent="0">
              <a:buNone/>
              <a:defRPr sz="2449"/>
            </a:lvl3pPr>
            <a:lvl4pPr marL="1419078" indent="0">
              <a:buNone/>
              <a:defRPr sz="2086"/>
            </a:lvl4pPr>
            <a:lvl5pPr marL="1892104" indent="0">
              <a:buNone/>
              <a:defRPr sz="2086"/>
            </a:lvl5pPr>
            <a:lvl6pPr marL="2365129" indent="0">
              <a:buNone/>
              <a:defRPr sz="2086"/>
            </a:lvl6pPr>
            <a:lvl7pPr marL="2838155" indent="0">
              <a:buNone/>
              <a:defRPr sz="2086"/>
            </a:lvl7pPr>
            <a:lvl8pPr marL="3311181" indent="0">
              <a:buNone/>
              <a:defRPr sz="2086"/>
            </a:lvl8pPr>
            <a:lvl9pPr marL="3784207" indent="0">
              <a:buNone/>
              <a:defRPr sz="2086"/>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51"/>
            </a:lvl1pPr>
            <a:lvl2pPr marL="473026" indent="0">
              <a:buNone/>
              <a:defRPr sz="1270"/>
            </a:lvl2pPr>
            <a:lvl3pPr marL="946052" indent="0">
              <a:buNone/>
              <a:defRPr sz="998"/>
            </a:lvl3pPr>
            <a:lvl4pPr marL="1419078" indent="0">
              <a:buNone/>
              <a:defRPr sz="907"/>
            </a:lvl4pPr>
            <a:lvl5pPr marL="1892104" indent="0">
              <a:buNone/>
              <a:defRPr sz="907"/>
            </a:lvl5pPr>
            <a:lvl6pPr marL="2365129" indent="0">
              <a:buNone/>
              <a:defRPr sz="907"/>
            </a:lvl6pPr>
            <a:lvl7pPr marL="2838155" indent="0">
              <a:buNone/>
              <a:defRPr sz="907"/>
            </a:lvl7pPr>
            <a:lvl8pPr marL="3311181" indent="0">
              <a:buNone/>
              <a:defRPr sz="907"/>
            </a:lvl8pPr>
            <a:lvl9pPr marL="3784207" indent="0">
              <a:buNone/>
              <a:defRPr sz="90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953289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68767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337800" y="303213"/>
            <a:ext cx="3206751" cy="64516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13317" y="303213"/>
            <a:ext cx="9421283" cy="64516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63374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08902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4111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300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6986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95335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13832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7715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758-A35A-4BA8-ABEC-B4FA9654418D}" type="datetimeFigureOut">
              <a:rPr kumimoji="1" lang="ja-JP" altLang="en-US" smtClean="0"/>
              <a:t>2021/12/26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71844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9"/>
            <a:ext cx="10972800" cy="1143000"/>
          </a:xfrm>
          <a:prstGeom prst="rect">
            <a:avLst/>
          </a:prstGeom>
        </p:spPr>
        <p:txBody>
          <a:bodyPr vert="horz" lIns="104306" tIns="52153" rIns="104306" bIns="52153"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0"/>
            <a:ext cx="10972800" cy="4525963"/>
          </a:xfrm>
          <a:prstGeom prst="rect">
            <a:avLst/>
          </a:prstGeom>
        </p:spPr>
        <p:txBody>
          <a:bodyPr vert="horz" lIns="104306" tIns="52153" rIns="104306" bIns="52153"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1" y="6356351"/>
            <a:ext cx="2844800" cy="365125"/>
          </a:xfrm>
          <a:prstGeom prst="rect">
            <a:avLst/>
          </a:prstGeom>
        </p:spPr>
        <p:txBody>
          <a:bodyPr vert="horz" lIns="104306" tIns="52153" rIns="104306" bIns="52153" rtlCol="0" anchor="ctr"/>
          <a:lstStyle>
            <a:lvl1pPr algn="l">
              <a:defRPr sz="1270">
                <a:solidFill>
                  <a:schemeClr val="tx1">
                    <a:tint val="75000"/>
                  </a:schemeClr>
                </a:solidFill>
                <a:latin typeface="メイリオ" pitchFamily="50" charset="-128"/>
                <a:ea typeface="メイリオ" pitchFamily="50" charset="-128"/>
              </a:defRPr>
            </a:lvl1pPr>
          </a:lstStyle>
          <a:p>
            <a:fld id="{04931351-92F6-47B4-B6FA-08BBE8070DF3}" type="datetimeFigureOut">
              <a:rPr lang="ja-JP" altLang="en-US" smtClean="0"/>
              <a:pPr/>
              <a:t>2021/12/26</a:t>
            </a:fld>
            <a:endParaRPr lang="ja-JP" altLang="en-US"/>
          </a:p>
        </p:txBody>
      </p:sp>
      <p:sp>
        <p:nvSpPr>
          <p:cNvPr id="5" name="フッター プレースホルダー 4"/>
          <p:cNvSpPr>
            <a:spLocks noGrp="1"/>
          </p:cNvSpPr>
          <p:nvPr>
            <p:ph type="ftr" sz="quarter" idx="3"/>
          </p:nvPr>
        </p:nvSpPr>
        <p:spPr>
          <a:xfrm>
            <a:off x="4165601" y="6356351"/>
            <a:ext cx="3860800" cy="365125"/>
          </a:xfrm>
          <a:prstGeom prst="rect">
            <a:avLst/>
          </a:prstGeom>
        </p:spPr>
        <p:txBody>
          <a:bodyPr vert="horz" lIns="104306" tIns="52153" rIns="104306" bIns="52153" rtlCol="0" anchor="ctr"/>
          <a:lstStyle>
            <a:lvl1pPr algn="ctr">
              <a:defRPr sz="1270">
                <a:solidFill>
                  <a:schemeClr val="tx1">
                    <a:tint val="75000"/>
                  </a:schemeClr>
                </a:solidFill>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104306" tIns="52153" rIns="104306" bIns="52153" rtlCol="0" anchor="ctr"/>
          <a:lstStyle>
            <a:lvl1pPr algn="r">
              <a:defRPr sz="1270">
                <a:solidFill>
                  <a:schemeClr val="tx1">
                    <a:tint val="75000"/>
                  </a:schemeClr>
                </a:solidFill>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pic>
        <p:nvPicPr>
          <p:cNvPr id="9" name="図 8" descr="名称未設定 1.jpg"/>
          <p:cNvPicPr>
            <a:picLocks noChangeAspect="1"/>
          </p:cNvPicPr>
          <p:nvPr userDrawn="1"/>
        </p:nvPicPr>
        <p:blipFill rotWithShape="1">
          <a:blip r:embed="rId13"/>
          <a:srcRect t="2803" b="2917"/>
          <a:stretch/>
        </p:blipFill>
        <p:spPr>
          <a:xfrm>
            <a:off x="0" y="0"/>
            <a:ext cx="12192000" cy="6858001"/>
          </a:xfrm>
          <a:prstGeom prst="rect">
            <a:avLst/>
          </a:prstGeom>
        </p:spPr>
      </p:pic>
    </p:spTree>
    <p:extLst>
      <p:ext uri="{BB962C8B-B14F-4D97-AF65-F5344CB8AC3E}">
        <p14:creationId xmlns:p14="http://schemas.microsoft.com/office/powerpoint/2010/main" val="790392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46052" rtl="0" eaLnBrk="1" latinLnBrk="0" hangingPunct="1">
        <a:spcBef>
          <a:spcPct val="0"/>
        </a:spcBef>
        <a:buNone/>
        <a:defRPr kumimoji="1" sz="4535" kern="1200">
          <a:solidFill>
            <a:schemeClr val="tx1"/>
          </a:solidFill>
          <a:latin typeface="メイリオ" pitchFamily="50" charset="-128"/>
          <a:ea typeface="メイリオ" pitchFamily="50" charset="-128"/>
          <a:cs typeface="+mj-cs"/>
        </a:defRPr>
      </a:lvl1pPr>
    </p:titleStyle>
    <p:bodyStyle>
      <a:lvl1pPr marL="354769" indent="-354769" algn="l" defTabSz="946052" rtl="0" eaLnBrk="1" latinLnBrk="0" hangingPunct="1">
        <a:spcBef>
          <a:spcPct val="20000"/>
        </a:spcBef>
        <a:buFont typeface="Arial" pitchFamily="34" charset="0"/>
        <a:buChar char="•"/>
        <a:defRPr kumimoji="1" sz="3356" kern="1200">
          <a:solidFill>
            <a:schemeClr val="tx1"/>
          </a:solidFill>
          <a:latin typeface="メイリオ" pitchFamily="50" charset="-128"/>
          <a:ea typeface="メイリオ" pitchFamily="50" charset="-128"/>
          <a:cs typeface="+mn-cs"/>
        </a:defRPr>
      </a:lvl1pPr>
      <a:lvl2pPr marL="768667" indent="-295641" algn="l" defTabSz="946052" rtl="0" eaLnBrk="1" latinLnBrk="0" hangingPunct="1">
        <a:spcBef>
          <a:spcPct val="20000"/>
        </a:spcBef>
        <a:buFont typeface="Arial" pitchFamily="34" charset="0"/>
        <a:buChar char="–"/>
        <a:defRPr kumimoji="1" sz="2902" kern="1200">
          <a:solidFill>
            <a:schemeClr val="tx1"/>
          </a:solidFill>
          <a:latin typeface="メイリオ" pitchFamily="50" charset="-128"/>
          <a:ea typeface="メイリオ" pitchFamily="50" charset="-128"/>
          <a:cs typeface="+mn-cs"/>
        </a:defRPr>
      </a:lvl2pPr>
      <a:lvl3pPr marL="1182565" indent="-236513" algn="l" defTabSz="946052" rtl="0" eaLnBrk="1" latinLnBrk="0" hangingPunct="1">
        <a:spcBef>
          <a:spcPct val="20000"/>
        </a:spcBef>
        <a:buFont typeface="Arial" pitchFamily="34" charset="0"/>
        <a:buChar char="•"/>
        <a:defRPr kumimoji="1" sz="2449" kern="1200">
          <a:solidFill>
            <a:schemeClr val="tx1"/>
          </a:solidFill>
          <a:latin typeface="メイリオ" pitchFamily="50" charset="-128"/>
          <a:ea typeface="メイリオ" pitchFamily="50" charset="-128"/>
          <a:cs typeface="+mn-cs"/>
        </a:defRPr>
      </a:lvl3pPr>
      <a:lvl4pPr marL="1655591" indent="-236513" algn="l" defTabSz="946052" rtl="0" eaLnBrk="1" latinLnBrk="0" hangingPunct="1">
        <a:spcBef>
          <a:spcPct val="20000"/>
        </a:spcBef>
        <a:buFont typeface="Arial" pitchFamily="34" charset="0"/>
        <a:buChar char="–"/>
        <a:defRPr kumimoji="1" sz="2086" kern="1200">
          <a:solidFill>
            <a:schemeClr val="tx1"/>
          </a:solidFill>
          <a:latin typeface="メイリオ" pitchFamily="50" charset="-128"/>
          <a:ea typeface="メイリオ" pitchFamily="50" charset="-128"/>
          <a:cs typeface="+mn-cs"/>
        </a:defRPr>
      </a:lvl4pPr>
      <a:lvl5pPr marL="2128617" indent="-236513" algn="l" defTabSz="946052" rtl="0" eaLnBrk="1" latinLnBrk="0" hangingPunct="1">
        <a:spcBef>
          <a:spcPct val="20000"/>
        </a:spcBef>
        <a:buFont typeface="Arial" pitchFamily="34" charset="0"/>
        <a:buChar char="»"/>
        <a:defRPr kumimoji="1" sz="2086" kern="1200">
          <a:solidFill>
            <a:schemeClr val="tx1"/>
          </a:solidFill>
          <a:latin typeface="メイリオ" pitchFamily="50" charset="-128"/>
          <a:ea typeface="メイリオ" pitchFamily="50" charset="-128"/>
          <a:cs typeface="+mn-cs"/>
        </a:defRPr>
      </a:lvl5pPr>
      <a:lvl6pPr marL="2601642" indent="-236513" algn="l" defTabSz="946052" rtl="0" eaLnBrk="1" latinLnBrk="0" hangingPunct="1">
        <a:spcBef>
          <a:spcPct val="20000"/>
        </a:spcBef>
        <a:buFont typeface="Arial" pitchFamily="34" charset="0"/>
        <a:buChar char="•"/>
        <a:defRPr kumimoji="1"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kumimoji="1"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kumimoji="1"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kumimoji="1" sz="2086" kern="1200">
          <a:solidFill>
            <a:schemeClr val="tx1"/>
          </a:solidFill>
          <a:latin typeface="+mn-lt"/>
          <a:ea typeface="+mn-ea"/>
          <a:cs typeface="+mn-cs"/>
        </a:defRPr>
      </a:lvl9pPr>
    </p:bodyStyle>
    <p:otherStyle>
      <a:defPPr>
        <a:defRPr lang="ja-JP"/>
      </a:defPPr>
      <a:lvl1pPr marL="0" algn="l" defTabSz="946052" rtl="0" eaLnBrk="1" latinLnBrk="0" hangingPunct="1">
        <a:defRPr kumimoji="1" sz="1905" kern="1200">
          <a:solidFill>
            <a:schemeClr val="tx1"/>
          </a:solidFill>
          <a:latin typeface="+mn-lt"/>
          <a:ea typeface="+mn-ea"/>
          <a:cs typeface="+mn-cs"/>
        </a:defRPr>
      </a:lvl1pPr>
      <a:lvl2pPr marL="473026" algn="l" defTabSz="946052" rtl="0" eaLnBrk="1" latinLnBrk="0" hangingPunct="1">
        <a:defRPr kumimoji="1" sz="1905" kern="1200">
          <a:solidFill>
            <a:schemeClr val="tx1"/>
          </a:solidFill>
          <a:latin typeface="+mn-lt"/>
          <a:ea typeface="+mn-ea"/>
          <a:cs typeface="+mn-cs"/>
        </a:defRPr>
      </a:lvl2pPr>
      <a:lvl3pPr marL="946052" algn="l" defTabSz="946052" rtl="0" eaLnBrk="1" latinLnBrk="0" hangingPunct="1">
        <a:defRPr kumimoji="1" sz="1905" kern="1200">
          <a:solidFill>
            <a:schemeClr val="tx1"/>
          </a:solidFill>
          <a:latin typeface="+mn-lt"/>
          <a:ea typeface="+mn-ea"/>
          <a:cs typeface="+mn-cs"/>
        </a:defRPr>
      </a:lvl3pPr>
      <a:lvl4pPr marL="1419078" algn="l" defTabSz="946052" rtl="0" eaLnBrk="1" latinLnBrk="0" hangingPunct="1">
        <a:defRPr kumimoji="1" sz="1905" kern="1200">
          <a:solidFill>
            <a:schemeClr val="tx1"/>
          </a:solidFill>
          <a:latin typeface="+mn-lt"/>
          <a:ea typeface="+mn-ea"/>
          <a:cs typeface="+mn-cs"/>
        </a:defRPr>
      </a:lvl4pPr>
      <a:lvl5pPr marL="1892104" algn="l" defTabSz="946052" rtl="0" eaLnBrk="1" latinLnBrk="0" hangingPunct="1">
        <a:defRPr kumimoji="1" sz="1905" kern="1200">
          <a:solidFill>
            <a:schemeClr val="tx1"/>
          </a:solidFill>
          <a:latin typeface="+mn-lt"/>
          <a:ea typeface="+mn-ea"/>
          <a:cs typeface="+mn-cs"/>
        </a:defRPr>
      </a:lvl5pPr>
      <a:lvl6pPr marL="2365129" algn="l" defTabSz="946052" rtl="0" eaLnBrk="1" latinLnBrk="0" hangingPunct="1">
        <a:defRPr kumimoji="1" sz="1905" kern="1200">
          <a:solidFill>
            <a:schemeClr val="tx1"/>
          </a:solidFill>
          <a:latin typeface="+mn-lt"/>
          <a:ea typeface="+mn-ea"/>
          <a:cs typeface="+mn-cs"/>
        </a:defRPr>
      </a:lvl6pPr>
      <a:lvl7pPr marL="2838155" algn="l" defTabSz="946052" rtl="0" eaLnBrk="1" latinLnBrk="0" hangingPunct="1">
        <a:defRPr kumimoji="1" sz="1905" kern="1200">
          <a:solidFill>
            <a:schemeClr val="tx1"/>
          </a:solidFill>
          <a:latin typeface="+mn-lt"/>
          <a:ea typeface="+mn-ea"/>
          <a:cs typeface="+mn-cs"/>
        </a:defRPr>
      </a:lvl7pPr>
      <a:lvl8pPr marL="3311181" algn="l" defTabSz="946052" rtl="0" eaLnBrk="1" latinLnBrk="0" hangingPunct="1">
        <a:defRPr kumimoji="1" sz="1905" kern="1200">
          <a:solidFill>
            <a:schemeClr val="tx1"/>
          </a:solidFill>
          <a:latin typeface="+mn-lt"/>
          <a:ea typeface="+mn-ea"/>
          <a:cs typeface="+mn-cs"/>
        </a:defRPr>
      </a:lvl8pPr>
      <a:lvl9pPr marL="3784207" algn="l" defTabSz="946052" rtl="0" eaLnBrk="1" latinLnBrk="0" hangingPunct="1">
        <a:defRPr kumimoji="1"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5A7B-3F71-4605-A3D1-C2B7626FEDB3}"/>
              </a:ext>
            </a:extLst>
          </p:cNvPr>
          <p:cNvSpPr>
            <a:spLocks noGrp="1"/>
          </p:cNvSpPr>
          <p:nvPr>
            <p:ph type="title"/>
          </p:nvPr>
        </p:nvSpPr>
        <p:spPr>
          <a:xfrm>
            <a:off x="390617" y="365125"/>
            <a:ext cx="10963183" cy="1325563"/>
          </a:xfrm>
        </p:spPr>
        <p:txBody>
          <a:bodyPr/>
          <a:lstStyle/>
          <a:p>
            <a:r>
              <a:rPr lang="ja-JP" altLang="en-US" dirty="0"/>
              <a:t> </a:t>
            </a:r>
            <a:r>
              <a:rPr lang="en-US" altLang="ja-JP" dirty="0"/>
              <a:t>2022</a:t>
            </a:r>
            <a:r>
              <a:rPr lang="ja-JP" altLang="en-US" dirty="0"/>
              <a:t>年の</a:t>
            </a:r>
            <a:r>
              <a:rPr lang="en-US" altLang="ja-JP" dirty="0"/>
              <a:t>『</a:t>
            </a:r>
            <a:r>
              <a:rPr lang="ja-JP" altLang="en-US" dirty="0"/>
              <a:t>ユリシーズ</a:t>
            </a:r>
            <a:r>
              <a:rPr lang="en-US" altLang="ja-JP" dirty="0"/>
              <a:t>』</a:t>
            </a:r>
            <a:r>
              <a:rPr lang="ja-JP" altLang="en-US" dirty="0"/>
              <a:t>　第</a:t>
            </a:r>
            <a:r>
              <a:rPr lang="en-US" altLang="ja-JP" dirty="0"/>
              <a:t>15</a:t>
            </a:r>
            <a:r>
              <a:rPr lang="ja-JP" altLang="en-US" dirty="0"/>
              <a:t>回読書会</a:t>
            </a:r>
            <a:endParaRPr kumimoji="1" lang="ja-JP" altLang="en-US" dirty="0"/>
          </a:p>
        </p:txBody>
      </p:sp>
      <p:sp>
        <p:nvSpPr>
          <p:cNvPr id="3" name="コンテンツ プレースホルダー 2">
            <a:extLst>
              <a:ext uri="{FF2B5EF4-FFF2-40B4-BE49-F238E27FC236}">
                <a16:creationId xmlns:a16="http://schemas.microsoft.com/office/drawing/2014/main" id="{9F026576-97C8-4B8E-8416-193D2CF2A1FF}"/>
              </a:ext>
            </a:extLst>
          </p:cNvPr>
          <p:cNvSpPr>
            <a:spLocks noGrp="1"/>
          </p:cNvSpPr>
          <p:nvPr>
            <p:ph idx="1"/>
          </p:nvPr>
        </p:nvSpPr>
        <p:spPr>
          <a:xfrm>
            <a:off x="838200" y="2382981"/>
            <a:ext cx="10515600" cy="4109893"/>
          </a:xfrm>
        </p:spPr>
        <p:txBody>
          <a:bodyPr>
            <a:normAutofit fontScale="85000" lnSpcReduction="10000"/>
          </a:bodyPr>
          <a:lstStyle/>
          <a:p>
            <a:pPr marL="0" indent="0">
              <a:buNone/>
            </a:pPr>
            <a:r>
              <a:rPr lang="ja-JP" altLang="en-US" sz="4800" b="1" dirty="0"/>
              <a:t>「輪廻転生により。お化けだい」</a:t>
            </a:r>
            <a:r>
              <a:rPr lang="en-US" altLang="ja-JP" sz="4800" b="1" dirty="0"/>
              <a:t>(</a:t>
            </a:r>
            <a:r>
              <a:rPr lang="en-US" altLang="ja-JP" sz="4800" b="1" i="1" dirty="0"/>
              <a:t>U</a:t>
            </a:r>
            <a:r>
              <a:rPr lang="en-US" altLang="ja-JP" sz="4800" b="1" dirty="0"/>
              <a:t>-Δ 15.201)</a:t>
            </a:r>
            <a:endParaRPr lang="en-IE" altLang="ja-JP" sz="4800" b="1" dirty="0"/>
          </a:p>
          <a:p>
            <a:pPr marL="0" indent="0">
              <a:buNone/>
            </a:pPr>
            <a:r>
              <a:rPr lang="en-US" altLang="ja-JP" sz="4800" b="1" dirty="0"/>
              <a:t>“</a:t>
            </a:r>
            <a:r>
              <a:rPr lang="en-IE" altLang="ja-JP" sz="4800" b="1" dirty="0"/>
              <a:t>By metempsychosis. Spooks.”</a:t>
            </a:r>
            <a:r>
              <a:rPr lang="en-US" altLang="ja-JP" sz="4800" b="1" dirty="0"/>
              <a:t>(</a:t>
            </a:r>
            <a:r>
              <a:rPr lang="en-US" altLang="ja-JP" sz="4800" b="1" i="1" dirty="0"/>
              <a:t>U</a:t>
            </a:r>
            <a:r>
              <a:rPr lang="en-US" altLang="ja-JP" sz="4800" b="1" dirty="0"/>
              <a:t>15.1226)</a:t>
            </a:r>
            <a:endParaRPr lang="en-IE" altLang="ja-JP" sz="4800" b="1" dirty="0"/>
          </a:p>
          <a:p>
            <a:pPr marL="0" indent="0">
              <a:buNone/>
            </a:pPr>
            <a:endParaRPr lang="en-US" altLang="ja-JP" sz="4800" b="1" dirty="0"/>
          </a:p>
          <a:p>
            <a:pPr marL="0" indent="0">
              <a:buNone/>
            </a:pPr>
            <a:r>
              <a:rPr lang="ja-JP" altLang="en-US" sz="4000" dirty="0"/>
              <a:t>スティーヴンとブルームを繋ぐディグナムの亡霊について</a:t>
            </a:r>
            <a:endParaRPr lang="en-US" altLang="ja-JP" sz="4000" dirty="0"/>
          </a:p>
          <a:p>
            <a:pPr marL="0" indent="0" algn="r">
              <a:buNone/>
            </a:pPr>
            <a:endParaRPr lang="en-US" altLang="ja-JP" sz="3600" dirty="0"/>
          </a:p>
          <a:p>
            <a:pPr marL="0" indent="0" algn="r">
              <a:buNone/>
            </a:pPr>
            <a:endParaRPr lang="en-US" altLang="ja-JP" sz="3600" dirty="0"/>
          </a:p>
          <a:p>
            <a:pPr marL="0" indent="0" algn="r">
              <a:buNone/>
            </a:pPr>
            <a:r>
              <a:rPr lang="ja-JP" altLang="en-US" sz="3600" dirty="0"/>
              <a:t>小林 広直</a:t>
            </a:r>
            <a:endParaRPr lang="en-US" altLang="ja-JP" sz="3600" dirty="0"/>
          </a:p>
        </p:txBody>
      </p:sp>
    </p:spTree>
    <p:extLst>
      <p:ext uri="{BB962C8B-B14F-4D97-AF65-F5344CB8AC3E}">
        <p14:creationId xmlns:p14="http://schemas.microsoft.com/office/powerpoint/2010/main" val="96716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582" y="365125"/>
            <a:ext cx="10901218" cy="752475"/>
          </a:xfrm>
        </p:spPr>
        <p:txBody>
          <a:bodyPr/>
          <a:lstStyle/>
          <a:p>
            <a:r>
              <a:rPr kumimoji="1" lang="en-US" altLang="ja-JP" dirty="0"/>
              <a:t>1904</a:t>
            </a:r>
            <a:r>
              <a:rPr kumimoji="1" lang="ja-JP" altLang="en-US" dirty="0"/>
              <a:t>年</a:t>
            </a:r>
            <a:r>
              <a:rPr kumimoji="1" lang="en-US" altLang="ja-JP" dirty="0"/>
              <a:t>8</a:t>
            </a:r>
            <a:r>
              <a:rPr kumimoji="1" lang="ja-JP" altLang="en-US" dirty="0"/>
              <a:t>月</a:t>
            </a:r>
            <a:r>
              <a:rPr kumimoji="1" lang="en-US" altLang="ja-JP" dirty="0"/>
              <a:t>29</a:t>
            </a:r>
            <a:r>
              <a:rPr kumimoji="1" lang="ja-JP" altLang="en-US" dirty="0"/>
              <a:t>日　ノーラへの手紙</a:t>
            </a:r>
          </a:p>
        </p:txBody>
      </p:sp>
      <p:sp>
        <p:nvSpPr>
          <p:cNvPr id="3" name="コンテンツ プレースホルダー 2"/>
          <p:cNvSpPr>
            <a:spLocks noGrp="1"/>
          </p:cNvSpPr>
          <p:nvPr>
            <p:ph idx="1"/>
          </p:nvPr>
        </p:nvSpPr>
        <p:spPr>
          <a:xfrm>
            <a:off x="452582" y="1330036"/>
            <a:ext cx="11536218" cy="5440219"/>
          </a:xfrm>
        </p:spPr>
        <p:txBody>
          <a:bodyPr>
            <a:normAutofit fontScale="77500" lnSpcReduction="20000"/>
          </a:bodyPr>
          <a:lstStyle/>
          <a:p>
            <a:pPr marL="0" indent="0" algn="just">
              <a:buNone/>
            </a:pPr>
            <a:r>
              <a:rPr lang="en-US" altLang="ja-JP" sz="3600" dirty="0"/>
              <a:t>My mother was slowly killed, I think, by my father’s ill-treatment, by years of trouble, and by my cynical frankness of conduct. When I looked on her face as she lay in her coffin – a face grey and wasted with cancer – I understood that I was looking on the face of a victim and I cursed </a:t>
            </a:r>
            <a:r>
              <a:rPr lang="en-US" altLang="ja-JP" sz="3600" u="sng" dirty="0">
                <a:solidFill>
                  <a:srgbClr val="FF0000"/>
                </a:solidFill>
              </a:rPr>
              <a:t>the system </a:t>
            </a:r>
            <a:r>
              <a:rPr lang="en-US" altLang="ja-JP" sz="3600" u="sng" dirty="0"/>
              <a:t>which had made her a victim</a:t>
            </a:r>
            <a:r>
              <a:rPr lang="en-US" altLang="ja-JP" sz="3600" dirty="0"/>
              <a:t>. (</a:t>
            </a:r>
            <a:r>
              <a:rPr lang="en-US" altLang="ja-JP" sz="3600" i="1" dirty="0"/>
              <a:t>L </a:t>
            </a:r>
            <a:r>
              <a:rPr lang="en-US" altLang="ja-JP" sz="3600" dirty="0"/>
              <a:t>II 48)</a:t>
            </a:r>
            <a:endParaRPr kumimoji="1" lang="en-US" altLang="ja-JP" sz="3600" dirty="0"/>
          </a:p>
          <a:p>
            <a:pPr marL="0" indent="0" algn="just">
              <a:buNone/>
            </a:pPr>
            <a:endParaRPr kumimoji="1" lang="en-US" altLang="ja-JP" sz="3600" dirty="0"/>
          </a:p>
          <a:p>
            <a:pPr marL="0" indent="0" algn="just">
              <a:buNone/>
            </a:pPr>
            <a:r>
              <a:rPr kumimoji="1" lang="ja-JP" altLang="en-US" sz="3600" dirty="0"/>
              <a:t>母はゆっくり殺されたのだと思う。父に酷い扱いを受け、長年の心労と、僕自身のシニカルで余りにも明け透けな振る舞いのせいで。棺に横たわる彼女の顔</a:t>
            </a:r>
            <a:r>
              <a:rPr lang="en-US" altLang="ja-JP" sz="3600" dirty="0">
                <a:latin typeface="ＭＳ 明朝" panose="02020609040205080304" pitchFamily="17" charset="-128"/>
                <a:ea typeface="ＭＳ 明朝" panose="02020609040205080304" pitchFamily="17" charset="-128"/>
              </a:rPr>
              <a:t>――</a:t>
            </a:r>
            <a:r>
              <a:rPr kumimoji="1" lang="ja-JP" altLang="en-US" sz="3600" dirty="0"/>
              <a:t>癌でやつれた灰色の顔</a:t>
            </a:r>
            <a:r>
              <a:rPr kumimoji="1" lang="en-US" altLang="ja-JP" sz="3600" dirty="0">
                <a:latin typeface="ＭＳ 明朝" panose="02020609040205080304" pitchFamily="17" charset="-128"/>
                <a:ea typeface="ＭＳ 明朝" panose="02020609040205080304" pitchFamily="17" charset="-128"/>
              </a:rPr>
              <a:t>――</a:t>
            </a:r>
            <a:r>
              <a:rPr kumimoji="1" lang="ja-JP" altLang="en-US" sz="3600" dirty="0"/>
              <a:t>を見たとき、僕が見ているのは、犠牲者の顔なんだとわかった。そして、</a:t>
            </a:r>
            <a:r>
              <a:rPr kumimoji="1" lang="ja-JP" altLang="en-US" sz="3600" u="sng" dirty="0"/>
              <a:t>母を犠牲者にした</a:t>
            </a:r>
            <a:r>
              <a:rPr kumimoji="1" lang="ja-JP" altLang="en-US" sz="3600" u="sng" dirty="0">
                <a:solidFill>
                  <a:srgbClr val="FF0000"/>
                </a:solidFill>
              </a:rPr>
              <a:t>システム</a:t>
            </a:r>
            <a:r>
              <a:rPr kumimoji="1" lang="ja-JP" altLang="en-US" sz="3600" dirty="0"/>
              <a:t>を呪ったんだ。</a:t>
            </a:r>
            <a:r>
              <a:rPr kumimoji="1" lang="en-US" altLang="ja-JP" sz="3600" dirty="0"/>
              <a:t>(</a:t>
            </a:r>
            <a:r>
              <a:rPr lang="ja-JP" altLang="en-US" sz="3600" dirty="0"/>
              <a:t>拙訳</a:t>
            </a:r>
            <a:r>
              <a:rPr kumimoji="1" lang="en-US" altLang="ja-JP" sz="3600" dirty="0"/>
              <a:t>)</a:t>
            </a:r>
          </a:p>
          <a:p>
            <a:pPr marL="0" indent="0">
              <a:buNone/>
            </a:pPr>
            <a:endParaRPr lang="en-US" altLang="ja-JP" sz="3600" dirty="0"/>
          </a:p>
          <a:p>
            <a:pPr marL="0" indent="0">
              <a:buNone/>
            </a:pPr>
            <a:r>
              <a:rPr kumimoji="1" lang="ja-JP" altLang="en-US" sz="3600" dirty="0"/>
              <a:t>→「システム」≒カトリック教会</a:t>
            </a:r>
            <a:endParaRPr kumimoji="1" lang="en-US" altLang="ja-JP" sz="3600" dirty="0"/>
          </a:p>
          <a:p>
            <a:pPr marL="0" indent="0">
              <a:buNone/>
            </a:pPr>
            <a:r>
              <a:rPr kumimoji="1" lang="ja-JP" altLang="en-US" sz="3600" dirty="0"/>
              <a:t>→「分娩により脆弱せる癌患者の女性</a:t>
            </a:r>
            <a:r>
              <a:rPr kumimoji="1" lang="en-US" altLang="ja-JP" sz="3600" dirty="0"/>
              <a:t>(</a:t>
            </a:r>
            <a:r>
              <a:rPr kumimoji="1" lang="en-US" altLang="ja-JP" sz="3600" dirty="0" err="1"/>
              <a:t>cancrenous</a:t>
            </a:r>
            <a:r>
              <a:rPr kumimoji="1" lang="en-US" altLang="ja-JP" sz="3600" dirty="0"/>
              <a:t> females emaciated by parturition)</a:t>
            </a:r>
            <a:r>
              <a:rPr kumimoji="1" lang="ja-JP" altLang="en-US" sz="3600" dirty="0"/>
              <a:t>」（</a:t>
            </a:r>
            <a:r>
              <a:rPr kumimoji="1" lang="en-US" altLang="ja-JP" sz="3600" i="1" dirty="0"/>
              <a:t>U</a:t>
            </a:r>
            <a:r>
              <a:rPr kumimoji="1" lang="en-US" altLang="ja-JP" sz="3600" dirty="0"/>
              <a:t>-Δ 14.82</a:t>
            </a:r>
            <a:r>
              <a:rPr kumimoji="1" lang="ja-JP" altLang="en-US" sz="3600" dirty="0"/>
              <a:t>）</a:t>
            </a:r>
          </a:p>
        </p:txBody>
      </p:sp>
    </p:spTree>
    <p:extLst>
      <p:ext uri="{BB962C8B-B14F-4D97-AF65-F5344CB8AC3E}">
        <p14:creationId xmlns:p14="http://schemas.microsoft.com/office/powerpoint/2010/main" val="10217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ジョイス一家 </a:t>
            </a:r>
            <a:r>
              <a:rPr kumimoji="1" lang="en-US" altLang="ja-JP" dirty="0"/>
              <a:t>(1888</a:t>
            </a:r>
            <a:r>
              <a:rPr kumimoji="1" lang="ja-JP" altLang="en-US" dirty="0"/>
              <a:t>年</a:t>
            </a:r>
            <a:r>
              <a:rPr kumimoji="1" lang="en-US" altLang="ja-JP" dirty="0"/>
              <a:t>)</a:t>
            </a:r>
            <a:endParaRPr kumimoji="1" lang="ja-JP" altLang="en-US" dirty="0"/>
          </a:p>
        </p:txBody>
      </p:sp>
      <p:sp>
        <p:nvSpPr>
          <p:cNvPr id="3" name="コンテンツ プレースホルダー 2"/>
          <p:cNvSpPr>
            <a:spLocks noGrp="1"/>
          </p:cNvSpPr>
          <p:nvPr>
            <p:ph sz="half" idx="1"/>
          </p:nvPr>
        </p:nvSpPr>
        <p:spPr>
          <a:xfrm>
            <a:off x="742014" y="1825625"/>
            <a:ext cx="6243402" cy="4351338"/>
          </a:xfrm>
        </p:spPr>
        <p:txBody>
          <a:bodyPr>
            <a:normAutofit/>
          </a:bodyPr>
          <a:lstStyle/>
          <a:p>
            <a:pPr marL="0" indent="0">
              <a:buNone/>
            </a:pPr>
            <a:r>
              <a:rPr kumimoji="1" lang="ja-JP" altLang="en-US" dirty="0"/>
              <a:t>〇</a:t>
            </a:r>
            <a:r>
              <a:rPr kumimoji="1" lang="en-US" altLang="ja-JP" dirty="0"/>
              <a:t>1882</a:t>
            </a:r>
            <a:r>
              <a:rPr kumimoji="1" lang="ja-JP" altLang="en-US" dirty="0"/>
              <a:t>年</a:t>
            </a:r>
            <a:r>
              <a:rPr kumimoji="1" lang="en-US" altLang="ja-JP" dirty="0"/>
              <a:t>2</a:t>
            </a:r>
            <a:r>
              <a:rPr kumimoji="1" lang="ja-JP" altLang="en-US" dirty="0"/>
              <a:t>月</a:t>
            </a:r>
            <a:r>
              <a:rPr kumimoji="1" lang="en-US" altLang="ja-JP" dirty="0"/>
              <a:t>2</a:t>
            </a:r>
            <a:r>
              <a:rPr kumimoji="1" lang="ja-JP" altLang="en-US" dirty="0"/>
              <a:t>日　</a:t>
            </a:r>
            <a:endParaRPr kumimoji="1" lang="en-US" altLang="ja-JP" dirty="0"/>
          </a:p>
          <a:p>
            <a:pPr marL="0" indent="0">
              <a:buNone/>
            </a:pPr>
            <a:r>
              <a:rPr kumimoji="1" lang="ja-JP" altLang="en-US" dirty="0"/>
              <a:t>ダブリン郊外のラスガー</a:t>
            </a:r>
            <a:r>
              <a:rPr kumimoji="1" lang="en-US" altLang="ja-JP" dirty="0"/>
              <a:t>(Rathgar)</a:t>
            </a:r>
            <a:r>
              <a:rPr kumimoji="1" lang="ja-JP" altLang="en-US" dirty="0"/>
              <a:t>生まれ</a:t>
            </a:r>
            <a:endParaRPr kumimoji="1" lang="en-US" altLang="ja-JP" dirty="0"/>
          </a:p>
          <a:p>
            <a:pPr marL="0" indent="0">
              <a:buNone/>
            </a:pPr>
            <a:endParaRPr kumimoji="1" lang="en-US" altLang="ja-JP" dirty="0"/>
          </a:p>
          <a:p>
            <a:pPr marL="0" indent="0">
              <a:buNone/>
            </a:pPr>
            <a:r>
              <a:rPr kumimoji="1" lang="ja-JP" altLang="en-US" dirty="0"/>
              <a:t>〇</a:t>
            </a:r>
            <a:r>
              <a:rPr kumimoji="1" lang="en-US" altLang="ja-JP" dirty="0"/>
              <a:t>10</a:t>
            </a:r>
            <a:r>
              <a:rPr kumimoji="1" lang="ja-JP" altLang="en-US" dirty="0"/>
              <a:t>人兄弟の</a:t>
            </a:r>
            <a:r>
              <a:rPr kumimoji="1" lang="ja-JP" altLang="en-US" dirty="0">
                <a:solidFill>
                  <a:srgbClr val="FF0000"/>
                </a:solidFill>
              </a:rPr>
              <a:t>長男</a:t>
            </a:r>
            <a:endParaRPr kumimoji="1" lang="en-US" altLang="ja-JP" dirty="0">
              <a:solidFill>
                <a:srgbClr val="FF0000"/>
              </a:solidFill>
            </a:endParaRPr>
          </a:p>
          <a:p>
            <a:pPr marL="0" indent="0">
              <a:buNone/>
            </a:pPr>
            <a:r>
              <a:rPr kumimoji="1" lang="ja-JP" altLang="en-US" dirty="0"/>
              <a:t>→生き残った兄弟姉妹は</a:t>
            </a:r>
            <a:r>
              <a:rPr kumimoji="1" lang="en-US" altLang="ja-JP" dirty="0"/>
              <a:t>10</a:t>
            </a:r>
            <a:r>
              <a:rPr kumimoji="1" lang="ja-JP" altLang="en-US" dirty="0"/>
              <a:t>人</a:t>
            </a:r>
            <a:r>
              <a:rPr lang="ja-JP" altLang="en-US" dirty="0"/>
              <a:t>：</a:t>
            </a:r>
            <a:r>
              <a:rPr lang="ja-JP" altLang="en-US" u="sng" dirty="0"/>
              <a:t>母メアリは</a:t>
            </a:r>
            <a:r>
              <a:rPr lang="en-US" altLang="ja-JP" u="sng" dirty="0"/>
              <a:t>23</a:t>
            </a:r>
            <a:r>
              <a:rPr lang="ja-JP" altLang="en-US" u="sng" dirty="0"/>
              <a:t>年の結婚生活の間、流産を含め</a:t>
            </a:r>
            <a:r>
              <a:rPr lang="en-US" altLang="ja-JP" u="sng" dirty="0"/>
              <a:t>15</a:t>
            </a:r>
            <a:r>
              <a:rPr lang="ja-JP" altLang="en-US" u="sng" dirty="0"/>
              <a:t>回（</a:t>
            </a:r>
            <a:r>
              <a:rPr lang="en-US" altLang="ja-JP" u="sng" dirty="0"/>
              <a:t>16</a:t>
            </a:r>
            <a:r>
              <a:rPr lang="ja-JP" altLang="en-US" u="sng" dirty="0"/>
              <a:t>回という説も）の妊娠</a:t>
            </a:r>
            <a:endParaRPr lang="en-US" altLang="ja-JP" dirty="0"/>
          </a:p>
          <a:p>
            <a:pPr marL="0" indent="0" algn="r">
              <a:buNone/>
            </a:pPr>
            <a:r>
              <a:rPr kumimoji="1" lang="ja-JP" altLang="en-US" sz="1800" dirty="0"/>
              <a:t>→</a:t>
            </a:r>
            <a:r>
              <a:rPr kumimoji="1" lang="en-US" altLang="ja-JP" sz="1800" dirty="0"/>
              <a:t>6</a:t>
            </a:r>
            <a:r>
              <a:rPr kumimoji="1" lang="ja-JP" altLang="en-US" sz="1800" dirty="0"/>
              <a:t>歳半の頃</a:t>
            </a:r>
            <a:endParaRPr kumimoji="1" lang="en-US" altLang="ja-JP" sz="1800" dirty="0"/>
          </a:p>
          <a:p>
            <a:pPr marL="0" indent="0" algn="r">
              <a:buNone/>
            </a:pPr>
            <a:r>
              <a:rPr kumimoji="1" lang="ja-JP" altLang="en-US" sz="1800" dirty="0"/>
              <a:t>両親、母方の祖父と</a:t>
            </a:r>
          </a:p>
        </p:txBody>
      </p:sp>
      <p:pic>
        <p:nvPicPr>
          <p:cNvPr id="5" name="コンテンツ プレースホルダー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3088" y="854278"/>
            <a:ext cx="3889653" cy="5322685"/>
          </a:xfrm>
        </p:spPr>
      </p:pic>
    </p:spTree>
    <p:extLst>
      <p:ext uri="{BB962C8B-B14F-4D97-AF65-F5344CB8AC3E}">
        <p14:creationId xmlns:p14="http://schemas.microsoft.com/office/powerpoint/2010/main" val="140271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F7AF5-B000-40E5-AA4D-C53EF905B85C}"/>
              </a:ext>
            </a:extLst>
          </p:cNvPr>
          <p:cNvSpPr>
            <a:spLocks noGrp="1"/>
          </p:cNvSpPr>
          <p:nvPr>
            <p:ph type="title"/>
          </p:nvPr>
        </p:nvSpPr>
        <p:spPr/>
        <p:txBody>
          <a:bodyPr/>
          <a:lstStyle/>
          <a:p>
            <a:r>
              <a:rPr kumimoji="1" lang="ja-JP" altLang="en-US" dirty="0"/>
              <a:t>「癌でやつれた灰色の顔」</a:t>
            </a:r>
          </a:p>
        </p:txBody>
      </p:sp>
      <p:sp>
        <p:nvSpPr>
          <p:cNvPr id="3" name="コンテンツ プレースホルダー 2">
            <a:extLst>
              <a:ext uri="{FF2B5EF4-FFF2-40B4-BE49-F238E27FC236}">
                <a16:creationId xmlns:a16="http://schemas.microsoft.com/office/drawing/2014/main" id="{F58F449C-81EC-4825-9828-FD58556421FD}"/>
              </a:ext>
            </a:extLst>
          </p:cNvPr>
          <p:cNvSpPr>
            <a:spLocks noGrp="1"/>
          </p:cNvSpPr>
          <p:nvPr>
            <p:ph idx="1"/>
          </p:nvPr>
        </p:nvSpPr>
        <p:spPr>
          <a:xfrm>
            <a:off x="838200" y="1825625"/>
            <a:ext cx="10515600" cy="4806084"/>
          </a:xfrm>
        </p:spPr>
        <p:txBody>
          <a:bodyPr>
            <a:normAutofit lnSpcReduction="10000"/>
          </a:bodyPr>
          <a:lstStyle/>
          <a:p>
            <a:pPr marL="0" indent="0">
              <a:buNone/>
            </a:pPr>
            <a:r>
              <a:rPr kumimoji="1" lang="ja-JP" altLang="en-US" dirty="0"/>
              <a:t>作者が母の死に顔</a:t>
            </a:r>
            <a:r>
              <a:rPr lang="ja-JP" altLang="en-US" dirty="0"/>
              <a:t>に</a:t>
            </a:r>
            <a:r>
              <a:rPr kumimoji="1" lang="ja-JP" altLang="en-US" dirty="0"/>
              <a:t>見た「癌でやつれた灰色の顔」こそ、避妊（と堕胎）を禁ずる聖なる母＝母なる教会</a:t>
            </a:r>
            <a:r>
              <a:rPr kumimoji="1" lang="en-US" altLang="ja-JP" dirty="0"/>
              <a:t>(Mother Church)</a:t>
            </a:r>
            <a:r>
              <a:rPr kumimoji="1" lang="ja-JP" altLang="en-US" dirty="0"/>
              <a:t>が命ずるがままに、動物のように</a:t>
            </a:r>
            <a:r>
              <a:rPr kumimoji="1" lang="en-US" altLang="ja-JP" dirty="0"/>
              <a:t>(bear beastly)</a:t>
            </a:r>
            <a:r>
              <a:rPr kumimoji="1" lang="ja-JP" altLang="en-US" dirty="0"/>
              <a:t>子を産み続け、言いかえれば、多産を是とする教理によって（例：「創世記」第</a:t>
            </a:r>
            <a:r>
              <a:rPr kumimoji="1" lang="en-US" altLang="ja-JP" dirty="0"/>
              <a:t>9</a:t>
            </a:r>
            <a:r>
              <a:rPr kumimoji="1" lang="ja-JP" altLang="en-US" dirty="0"/>
              <a:t>章）、「犠牲者」となったひとりの女性ではないか</a:t>
            </a:r>
            <a:endParaRPr kumimoji="1" lang="en-US" altLang="ja-JP" dirty="0"/>
          </a:p>
          <a:p>
            <a:pPr marL="0" indent="0">
              <a:buNone/>
            </a:pPr>
            <a:endParaRPr kumimoji="1" lang="ja-JP" altLang="en-US" dirty="0"/>
          </a:p>
          <a:p>
            <a:pPr marL="0" indent="0">
              <a:buNone/>
            </a:pPr>
            <a:r>
              <a:rPr kumimoji="1" lang="ja-JP" altLang="en-US" dirty="0"/>
              <a:t>→人々の精神（魂）を「麻痺</a:t>
            </a:r>
            <a:r>
              <a:rPr kumimoji="1" lang="en-US" altLang="ja-JP" dirty="0"/>
              <a:t>(paralysis)</a:t>
            </a:r>
            <a:r>
              <a:rPr kumimoji="1" lang="ja-JP" altLang="en-US" dirty="0"/>
              <a:t>」させる教会権力</a:t>
            </a:r>
          </a:p>
          <a:p>
            <a:pPr marL="0" indent="0">
              <a:buNone/>
            </a:pPr>
            <a:r>
              <a:rPr kumimoji="1" lang="ja-JP" altLang="en-US" dirty="0"/>
              <a:t>→スティーヴンは、母をあくまでも「ひとりの」女性として見つめ直そうとする</a:t>
            </a:r>
          </a:p>
          <a:p>
            <a:pPr marL="0" indent="0">
              <a:buNone/>
            </a:pPr>
            <a:r>
              <a:rPr kumimoji="1" lang="ja-JP" altLang="en-US" dirty="0"/>
              <a:t>→母か子か（≒科学か宗教か）という単純な二元論ではなく、母の宗教的な象徴性をはぎ取ること：脱神話化／脱神秘化</a:t>
            </a:r>
          </a:p>
          <a:p>
            <a:pPr marL="0" indent="0">
              <a:buNone/>
            </a:pPr>
            <a:endParaRPr kumimoji="1" lang="ja-JP" altLang="en-US" dirty="0"/>
          </a:p>
        </p:txBody>
      </p:sp>
    </p:spTree>
    <p:extLst>
      <p:ext uri="{BB962C8B-B14F-4D97-AF65-F5344CB8AC3E}">
        <p14:creationId xmlns:p14="http://schemas.microsoft.com/office/powerpoint/2010/main" val="141481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CC9A1-39FF-489A-A644-E0BB95506F0F}"/>
              </a:ext>
            </a:extLst>
          </p:cNvPr>
          <p:cNvSpPr>
            <a:spLocks noGrp="1"/>
          </p:cNvSpPr>
          <p:nvPr>
            <p:ph type="title"/>
          </p:nvPr>
        </p:nvSpPr>
        <p:spPr>
          <a:xfrm>
            <a:off x="471055" y="240145"/>
            <a:ext cx="10882745" cy="942111"/>
          </a:xfrm>
        </p:spPr>
        <p:txBody>
          <a:bodyPr/>
          <a:lstStyle/>
          <a:p>
            <a:r>
              <a:rPr kumimoji="1" lang="en-IE" altLang="ja-JP" dirty="0"/>
              <a:t>She’s beastly dead.</a:t>
            </a:r>
            <a:endParaRPr kumimoji="1" lang="ja-JP" altLang="en-US" dirty="0"/>
          </a:p>
        </p:txBody>
      </p:sp>
      <p:sp>
        <p:nvSpPr>
          <p:cNvPr id="3" name="コンテンツ プレースホルダー 2">
            <a:extLst>
              <a:ext uri="{FF2B5EF4-FFF2-40B4-BE49-F238E27FC236}">
                <a16:creationId xmlns:a16="http://schemas.microsoft.com/office/drawing/2014/main" id="{337A08BE-10B7-49D8-92EE-BB4C165C6265}"/>
              </a:ext>
            </a:extLst>
          </p:cNvPr>
          <p:cNvSpPr>
            <a:spLocks noGrp="1"/>
          </p:cNvSpPr>
          <p:nvPr>
            <p:ph idx="1"/>
          </p:nvPr>
        </p:nvSpPr>
        <p:spPr>
          <a:xfrm>
            <a:off x="838200" y="1542473"/>
            <a:ext cx="10515600" cy="5181600"/>
          </a:xfrm>
        </p:spPr>
        <p:txBody>
          <a:bodyPr>
            <a:normAutofit fontScale="92500"/>
          </a:bodyPr>
          <a:lstStyle/>
          <a:p>
            <a:pPr marL="0" indent="0" algn="ctr">
              <a:buNone/>
            </a:pPr>
            <a:r>
              <a:rPr lang="ja-JP" altLang="en-US" dirty="0"/>
              <a:t>バ</a:t>
            </a:r>
            <a:r>
              <a:rPr kumimoji="1" lang="ja-JP" altLang="en-US" dirty="0"/>
              <a:t>ック・マリガン</a:t>
            </a:r>
          </a:p>
          <a:p>
            <a:pPr marL="0" indent="0">
              <a:buNone/>
            </a:pPr>
            <a:r>
              <a:rPr lang="ja-JP" altLang="en-US" dirty="0"/>
              <a:t>ひ</a:t>
            </a:r>
            <a:r>
              <a:rPr kumimoji="1" lang="ja-JP" altLang="en-US" dirty="0"/>
              <a:t>でえ死にざまをしやがってさ。気の毒になあ！マリガン、苦しみ悩む母親に会いたまう。（目を上に向けて。）メルクリウスのごとく陽気なマラカイよ！</a:t>
            </a:r>
          </a:p>
          <a:p>
            <a:pPr marL="0" indent="0" algn="ctr">
              <a:buNone/>
            </a:pPr>
            <a:r>
              <a:rPr kumimoji="1" lang="ja-JP" altLang="en-US" dirty="0">
                <a:solidFill>
                  <a:srgbClr val="FF0000"/>
                </a:solidFill>
              </a:rPr>
              <a:t>母親</a:t>
            </a:r>
            <a:r>
              <a:rPr kumimoji="1" lang="en-US" altLang="ja-JP" dirty="0">
                <a:solidFill>
                  <a:srgbClr val="FF0000"/>
                </a:solidFill>
              </a:rPr>
              <a:t>(THE MOTHER)</a:t>
            </a:r>
            <a:endParaRPr kumimoji="1" lang="ja-JP" altLang="en-US" dirty="0">
              <a:solidFill>
                <a:srgbClr val="FF0000"/>
              </a:solidFill>
            </a:endParaRPr>
          </a:p>
          <a:p>
            <a:pPr marL="0" indent="0">
              <a:buNone/>
            </a:pPr>
            <a:r>
              <a:rPr kumimoji="1" lang="ja-JP" altLang="en-US" dirty="0"/>
              <a:t>（死の狂気を秘めた陰湿な微笑を浮べて。）むかしは美人のメイ・グルーディング</a:t>
            </a:r>
            <a:r>
              <a:rPr kumimoji="1" lang="en-US" altLang="ja-JP" dirty="0"/>
              <a:t>[</a:t>
            </a:r>
            <a:r>
              <a:rPr kumimoji="1" lang="ja-JP" altLang="en-US" dirty="0"/>
              <a:t>ママ</a:t>
            </a:r>
            <a:r>
              <a:rPr kumimoji="1" lang="en-US" altLang="ja-JP" dirty="0"/>
              <a:t>]</a:t>
            </a:r>
            <a:r>
              <a:rPr kumimoji="1" lang="ja-JP" altLang="en-US" dirty="0"/>
              <a:t>だったのよ。いまじゃ死人だけど。</a:t>
            </a:r>
            <a:r>
              <a:rPr kumimoji="1" lang="en-US" altLang="ja-JP" dirty="0"/>
              <a:t>(</a:t>
            </a:r>
            <a:r>
              <a:rPr kumimoji="1" lang="en-US" altLang="ja-JP" i="1" dirty="0"/>
              <a:t>U</a:t>
            </a:r>
            <a:r>
              <a:rPr kumimoji="1" lang="en-US" altLang="ja-JP" dirty="0"/>
              <a:t>-Δ 15.431)</a:t>
            </a:r>
          </a:p>
          <a:p>
            <a:pPr marL="0" indent="0">
              <a:buNone/>
            </a:pPr>
            <a:endParaRPr lang="en-US" altLang="ja-JP" dirty="0"/>
          </a:p>
          <a:p>
            <a:pPr marL="0" indent="0">
              <a:buNone/>
            </a:pPr>
            <a:r>
              <a:rPr kumimoji="1" lang="ja-JP" altLang="en-US" dirty="0"/>
              <a:t>→第</a:t>
            </a:r>
            <a:r>
              <a:rPr kumimoji="1" lang="en-US" altLang="ja-JP" dirty="0"/>
              <a:t>14</a:t>
            </a:r>
            <a:r>
              <a:rPr kumimoji="1" lang="ja-JP" altLang="en-US" dirty="0"/>
              <a:t>挿話でのスティーヴンの試みとは正反対に、第</a:t>
            </a:r>
            <a:r>
              <a:rPr kumimoji="1" lang="en-US" altLang="ja-JP" dirty="0"/>
              <a:t>15</a:t>
            </a:r>
            <a:r>
              <a:rPr kumimoji="1" lang="ja-JP" altLang="en-US" dirty="0"/>
              <a:t>挿話では</a:t>
            </a:r>
            <a:r>
              <a:rPr kumimoji="1" lang="ja-JP" altLang="en-US" dirty="0">
                <a:solidFill>
                  <a:srgbClr val="FF0000"/>
                </a:solidFill>
              </a:rPr>
              <a:t>「母</a:t>
            </a:r>
            <a:r>
              <a:rPr kumimoji="1" lang="en-US" altLang="ja-JP" dirty="0">
                <a:solidFill>
                  <a:srgbClr val="FF0000"/>
                </a:solidFill>
              </a:rPr>
              <a:t>(THE MOTHER)</a:t>
            </a:r>
            <a:r>
              <a:rPr kumimoji="1" lang="ja-JP" altLang="en-US" dirty="0">
                <a:solidFill>
                  <a:srgbClr val="FF0000"/>
                </a:solidFill>
              </a:rPr>
              <a:t>」</a:t>
            </a:r>
            <a:r>
              <a:rPr kumimoji="1" lang="ja-JP" altLang="en-US" dirty="0"/>
              <a:t>と描写される</a:t>
            </a:r>
          </a:p>
          <a:p>
            <a:pPr marL="0" indent="0">
              <a:buNone/>
            </a:pPr>
            <a:r>
              <a:rPr kumimoji="1" lang="ja-JP" altLang="en-US" dirty="0"/>
              <a:t>→スティーヴンの母が「ひとりの女性」として持っていた複数の属性（娘／処女、妻、母など）が「母」という単一の象徴性に回収されてしまう：</a:t>
            </a:r>
            <a:r>
              <a:rPr kumimoji="1" lang="en-US" altLang="ja-JP" dirty="0"/>
              <a:t>Mother Church</a:t>
            </a:r>
            <a:r>
              <a:rPr kumimoji="1" lang="ja-JP" altLang="en-US" dirty="0"/>
              <a:t>としての「母」</a:t>
            </a:r>
          </a:p>
          <a:p>
            <a:pPr marL="0" indent="0">
              <a:buNone/>
            </a:pPr>
            <a:endParaRPr kumimoji="1" lang="ja-JP" altLang="en-US" dirty="0"/>
          </a:p>
        </p:txBody>
      </p:sp>
    </p:spTree>
    <p:extLst>
      <p:ext uri="{BB962C8B-B14F-4D97-AF65-F5344CB8AC3E}">
        <p14:creationId xmlns:p14="http://schemas.microsoft.com/office/powerpoint/2010/main" val="38969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E3E991-1B7E-4ABD-B41C-B8730784D514}"/>
              </a:ext>
            </a:extLst>
          </p:cNvPr>
          <p:cNvSpPr>
            <a:spLocks noGrp="1"/>
          </p:cNvSpPr>
          <p:nvPr>
            <p:ph idx="1"/>
          </p:nvPr>
        </p:nvSpPr>
        <p:spPr>
          <a:xfrm>
            <a:off x="600364" y="128337"/>
            <a:ext cx="11129818" cy="6497052"/>
          </a:xfrm>
        </p:spPr>
        <p:txBody>
          <a:bodyPr>
            <a:normAutofit fontScale="77500" lnSpcReduction="20000"/>
          </a:bodyPr>
          <a:lstStyle/>
          <a:p>
            <a:pPr marL="0" indent="0" algn="ctr">
              <a:buNone/>
            </a:pPr>
            <a:r>
              <a:rPr kumimoji="1" lang="ja-JP" altLang="en-US" dirty="0"/>
              <a:t>スティーヴン</a:t>
            </a:r>
          </a:p>
          <a:p>
            <a:pPr marL="0" indent="0">
              <a:buNone/>
            </a:pPr>
            <a:r>
              <a:rPr kumimoji="1" lang="ja-JP" altLang="en-US" dirty="0"/>
              <a:t>（驚きと、悔恨と、恐怖に、息をつまらせて。）みんなは、ぼくが殺したって言うんだ、お母さん。</a:t>
            </a:r>
            <a:r>
              <a:rPr kumimoji="1" lang="ja-JP" altLang="en-US" dirty="0">
                <a:solidFill>
                  <a:srgbClr val="FF0000"/>
                </a:solidFill>
              </a:rPr>
              <a:t>やつはお母さんの思い出をけがしたんだよ</a:t>
            </a:r>
            <a:r>
              <a:rPr kumimoji="1" lang="ja-JP" altLang="en-US" dirty="0"/>
              <a:t>。癌のせいで、ぼくのせいじゃない。運命なんだ。</a:t>
            </a:r>
          </a:p>
          <a:p>
            <a:pPr marL="0" indent="0" algn="ctr">
              <a:buNone/>
            </a:pPr>
            <a:r>
              <a:rPr kumimoji="1" lang="ja-JP" altLang="en-US" dirty="0"/>
              <a:t>母親</a:t>
            </a:r>
          </a:p>
          <a:p>
            <a:pPr marL="0" indent="0">
              <a:buNone/>
            </a:pPr>
            <a:r>
              <a:rPr kumimoji="1" lang="ja-JP" altLang="en-US" dirty="0"/>
              <a:t>（口の端から緑いろの胆汁をたらたらとしたたらせて。</a:t>
            </a:r>
            <a:r>
              <a:rPr kumimoji="1" lang="en-US" altLang="ja-JP" dirty="0"/>
              <a:t>〉</a:t>
            </a:r>
            <a:r>
              <a:rPr kumimoji="1" lang="ja-JP" altLang="en-US" dirty="0"/>
              <a:t>おまえはあの歌を歌って聞かせてくれたね。</a:t>
            </a:r>
            <a:r>
              <a:rPr kumimoji="1" lang="en-US" altLang="ja-JP" dirty="0"/>
              <a:t>《</a:t>
            </a:r>
            <a:r>
              <a:rPr kumimoji="1" lang="ja-JP" altLang="en-US" dirty="0"/>
              <a:t>愛の苦い秘義のことども</a:t>
            </a:r>
            <a:r>
              <a:rPr kumimoji="1" lang="en-US" altLang="ja-JP" dirty="0"/>
              <a:t>》</a:t>
            </a:r>
            <a:r>
              <a:rPr kumimoji="1" lang="ja-JP" altLang="en-US" dirty="0"/>
              <a:t>をね。</a:t>
            </a:r>
          </a:p>
          <a:p>
            <a:pPr marL="0" indent="0" algn="ctr">
              <a:buNone/>
            </a:pPr>
            <a:r>
              <a:rPr kumimoji="1" lang="ja-JP" altLang="en-US" dirty="0"/>
              <a:t>スティ</a:t>
            </a:r>
            <a:r>
              <a:rPr lang="ja-JP" altLang="en-US" dirty="0"/>
              <a:t>ー</a:t>
            </a:r>
            <a:r>
              <a:rPr kumimoji="1" lang="ja-JP" altLang="en-US" dirty="0"/>
              <a:t>ヴン</a:t>
            </a:r>
          </a:p>
          <a:p>
            <a:pPr marL="0" indent="0">
              <a:buNone/>
            </a:pPr>
            <a:r>
              <a:rPr kumimoji="1" lang="ja-JP" altLang="en-US" dirty="0"/>
              <a:t>（すがるように。</a:t>
            </a:r>
            <a:r>
              <a:rPr kumimoji="1" lang="en-US" altLang="ja-JP" dirty="0"/>
              <a:t>〉</a:t>
            </a:r>
            <a:r>
              <a:rPr kumimoji="1" lang="ja-JP" altLang="en-US" dirty="0"/>
              <a:t>あの言葉を教えてよ、お母さん、いまはわかっているのなら。誰もが知っているあの言葉を。</a:t>
            </a:r>
          </a:p>
          <a:p>
            <a:pPr marL="0" indent="0" algn="ctr">
              <a:buNone/>
            </a:pPr>
            <a:r>
              <a:rPr kumimoji="1" lang="ja-JP" altLang="en-US" dirty="0"/>
              <a:t>母親</a:t>
            </a:r>
          </a:p>
          <a:p>
            <a:pPr marL="0" indent="0">
              <a:buNone/>
            </a:pPr>
            <a:r>
              <a:rPr kumimoji="1" lang="ja-JP" altLang="en-US" dirty="0"/>
              <a:t>おまえがパディ・リーといっしょにドーキーで汽車に飛び乗ったあの夜、助けてあげたのは誰だった？　おまえが外国の人たちのなかで惨めな思いをしているとき、憐れんだのは誰だった？　お祈りは本当に効目があるものなのよ。ウルスラ童貞会祈禱書の悩める人々のための祈りと四十日の免償と。悔い改めなさい、スティ</a:t>
            </a:r>
            <a:r>
              <a:rPr lang="ja-JP" altLang="en-US" dirty="0"/>
              <a:t>ー</a:t>
            </a:r>
            <a:r>
              <a:rPr kumimoji="1" lang="ja-JP" altLang="en-US" dirty="0"/>
              <a:t>ヴン。</a:t>
            </a:r>
            <a:endParaRPr kumimoji="1" lang="en-US" altLang="ja-JP" dirty="0"/>
          </a:p>
          <a:p>
            <a:pPr marL="0" indent="0" algn="ctr">
              <a:buNone/>
            </a:pPr>
            <a:r>
              <a:rPr lang="ja-JP" altLang="en-US" dirty="0"/>
              <a:t>スティーヴン</a:t>
            </a:r>
            <a:endParaRPr lang="en-US" altLang="ja-JP" dirty="0"/>
          </a:p>
          <a:p>
            <a:pPr marL="0" indent="0">
              <a:buNone/>
            </a:pPr>
            <a:r>
              <a:rPr kumimoji="1" lang="ja-JP" altLang="en-US" dirty="0"/>
              <a:t>幽鬼め！　ハイエナめ！</a:t>
            </a:r>
            <a:endParaRPr kumimoji="1" lang="en-US" altLang="ja-JP" dirty="0"/>
          </a:p>
          <a:p>
            <a:pPr marL="0" indent="0" algn="ctr">
              <a:buNone/>
            </a:pPr>
            <a:r>
              <a:rPr kumimoji="1" lang="ja-JP" altLang="en-US" dirty="0"/>
              <a:t>母親</a:t>
            </a:r>
          </a:p>
          <a:p>
            <a:pPr marL="0" indent="0">
              <a:buNone/>
            </a:pPr>
            <a:r>
              <a:rPr kumimoji="1" lang="ja-JP" altLang="en-US" dirty="0"/>
              <a:t>向うの世界で、おまえのためにお祈りをあげているわ。毎晩、頭を使う仕事をしたあとは、デイリーにいつものお粥を作っておもらい。息子や、わたしの初めての子だもの、おなかのなかにいたときからずうっとずうっとおまえを愛してきたのよ。</a:t>
            </a:r>
            <a:r>
              <a:rPr kumimoji="1" lang="en-US" altLang="ja-JP" dirty="0"/>
              <a:t>(</a:t>
            </a:r>
            <a:r>
              <a:rPr kumimoji="1" lang="en-US" altLang="ja-JP" i="1" dirty="0"/>
              <a:t>U</a:t>
            </a:r>
            <a:r>
              <a:rPr kumimoji="1" lang="en-US" altLang="ja-JP" dirty="0"/>
              <a:t>-Δ 15.432-34)</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72600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E3E991-1B7E-4ABD-B41C-B8730784D514}"/>
              </a:ext>
            </a:extLst>
          </p:cNvPr>
          <p:cNvSpPr>
            <a:spLocks noGrp="1"/>
          </p:cNvSpPr>
          <p:nvPr>
            <p:ph idx="1"/>
          </p:nvPr>
        </p:nvSpPr>
        <p:spPr>
          <a:xfrm>
            <a:off x="600364" y="128337"/>
            <a:ext cx="11129818" cy="6497052"/>
          </a:xfrm>
        </p:spPr>
        <p:txBody>
          <a:bodyPr>
            <a:normAutofit fontScale="77500" lnSpcReduction="20000"/>
          </a:bodyPr>
          <a:lstStyle/>
          <a:p>
            <a:pPr marL="0" indent="0" algn="ctr">
              <a:buNone/>
            </a:pPr>
            <a:r>
              <a:rPr kumimoji="1" lang="ja-JP" altLang="en-US" dirty="0"/>
              <a:t>スティーヴン</a:t>
            </a:r>
          </a:p>
          <a:p>
            <a:pPr marL="0" indent="0">
              <a:buNone/>
            </a:pPr>
            <a:r>
              <a:rPr kumimoji="1" lang="ja-JP" altLang="en-US" dirty="0"/>
              <a:t>（驚きと、悔恨と、恐怖に、息をつまらせて。）みんなは、ぼくが殺したって言うんだ、お母さん。やつはお母さんの思い出をけがしたんだよ。癌のせいで、ぼくのせいじゃない。運命なんだ。</a:t>
            </a:r>
          </a:p>
          <a:p>
            <a:pPr marL="0" indent="0" algn="ctr">
              <a:buNone/>
            </a:pPr>
            <a:r>
              <a:rPr kumimoji="1" lang="ja-JP" altLang="en-US" dirty="0"/>
              <a:t>母親</a:t>
            </a:r>
          </a:p>
          <a:p>
            <a:pPr marL="0" indent="0">
              <a:buNone/>
            </a:pPr>
            <a:r>
              <a:rPr kumimoji="1" lang="ja-JP" altLang="en-US" dirty="0"/>
              <a:t>（口の端から緑いろの胆汁をたらたらとしたたらせて。</a:t>
            </a:r>
            <a:r>
              <a:rPr kumimoji="1" lang="en-US" altLang="ja-JP" dirty="0"/>
              <a:t>〉</a:t>
            </a:r>
            <a:r>
              <a:rPr kumimoji="1" lang="ja-JP" altLang="en-US" dirty="0"/>
              <a:t>おまえはあの歌を歌って聞かせてくれたね。</a:t>
            </a:r>
            <a:r>
              <a:rPr kumimoji="1" lang="en-US" altLang="ja-JP" dirty="0"/>
              <a:t>《</a:t>
            </a:r>
            <a:r>
              <a:rPr kumimoji="1" lang="ja-JP" altLang="en-US" dirty="0">
                <a:solidFill>
                  <a:srgbClr val="FF0000"/>
                </a:solidFill>
              </a:rPr>
              <a:t>愛の苦い秘義のことども</a:t>
            </a:r>
            <a:r>
              <a:rPr kumimoji="1" lang="en-US" altLang="ja-JP" dirty="0"/>
              <a:t>》</a:t>
            </a:r>
            <a:r>
              <a:rPr kumimoji="1" lang="ja-JP" altLang="en-US" dirty="0"/>
              <a:t>をね。</a:t>
            </a:r>
          </a:p>
          <a:p>
            <a:pPr marL="0" indent="0" algn="ctr">
              <a:buNone/>
            </a:pPr>
            <a:r>
              <a:rPr kumimoji="1" lang="ja-JP" altLang="en-US" dirty="0"/>
              <a:t>スティ</a:t>
            </a:r>
            <a:r>
              <a:rPr lang="ja-JP" altLang="en-US" dirty="0"/>
              <a:t>ー</a:t>
            </a:r>
            <a:r>
              <a:rPr kumimoji="1" lang="ja-JP" altLang="en-US" dirty="0"/>
              <a:t>ヴン</a:t>
            </a:r>
          </a:p>
          <a:p>
            <a:pPr marL="0" indent="0">
              <a:buNone/>
            </a:pPr>
            <a:r>
              <a:rPr kumimoji="1" lang="ja-JP" altLang="en-US" dirty="0"/>
              <a:t>（すがるように。</a:t>
            </a:r>
            <a:r>
              <a:rPr kumimoji="1" lang="en-US" altLang="ja-JP" dirty="0"/>
              <a:t>〉</a:t>
            </a:r>
            <a:r>
              <a:rPr kumimoji="1" lang="ja-JP" altLang="en-US" dirty="0"/>
              <a:t>あの言葉を教えてよ、お母さん、いまはわかっているのなら。</a:t>
            </a:r>
            <a:r>
              <a:rPr kumimoji="1" lang="ja-JP" altLang="en-US" dirty="0">
                <a:solidFill>
                  <a:srgbClr val="FF0000"/>
                </a:solidFill>
              </a:rPr>
              <a:t>誰もが知っているあの言葉</a:t>
            </a:r>
            <a:r>
              <a:rPr kumimoji="1" lang="ja-JP" altLang="en-US" dirty="0"/>
              <a:t>を。</a:t>
            </a:r>
          </a:p>
          <a:p>
            <a:pPr marL="0" indent="0" algn="ctr">
              <a:buNone/>
            </a:pPr>
            <a:r>
              <a:rPr kumimoji="1" lang="ja-JP" altLang="en-US" dirty="0"/>
              <a:t>母親</a:t>
            </a:r>
          </a:p>
          <a:p>
            <a:pPr marL="0" indent="0">
              <a:buNone/>
            </a:pPr>
            <a:r>
              <a:rPr kumimoji="1" lang="ja-JP" altLang="en-US" dirty="0"/>
              <a:t>おまえがパディ・リーといっしょにドーキーで汽車に飛び乗ったあの夜、助けてあげたのは誰だった？　おまえが外国の人たちのなかで惨めな思いをしているとき、憐れんだのは誰だった？　お祈りは本当に効目があるものなのよ。ウルスラ童貞会祈禱書の悩める人々のための祈りと四十日の免償と。</a:t>
            </a:r>
            <a:r>
              <a:rPr kumimoji="1" lang="ja-JP" altLang="en-US" dirty="0">
                <a:solidFill>
                  <a:srgbClr val="FF0000"/>
                </a:solidFill>
              </a:rPr>
              <a:t>悔い改めなさい</a:t>
            </a:r>
            <a:r>
              <a:rPr kumimoji="1" lang="ja-JP" altLang="en-US" dirty="0"/>
              <a:t>、スティ</a:t>
            </a:r>
            <a:r>
              <a:rPr lang="ja-JP" altLang="en-US" dirty="0"/>
              <a:t>ー</a:t>
            </a:r>
            <a:r>
              <a:rPr kumimoji="1" lang="ja-JP" altLang="en-US" dirty="0"/>
              <a:t>ヴン。</a:t>
            </a:r>
            <a:endParaRPr kumimoji="1" lang="en-US" altLang="ja-JP" dirty="0"/>
          </a:p>
          <a:p>
            <a:pPr marL="0" indent="0" algn="ctr">
              <a:buNone/>
            </a:pPr>
            <a:r>
              <a:rPr lang="ja-JP" altLang="en-US" dirty="0"/>
              <a:t>スティーヴン</a:t>
            </a:r>
            <a:endParaRPr lang="en-US" altLang="ja-JP" dirty="0"/>
          </a:p>
          <a:p>
            <a:pPr marL="0" indent="0">
              <a:buNone/>
            </a:pPr>
            <a:r>
              <a:rPr kumimoji="1" lang="ja-JP" altLang="en-US" dirty="0"/>
              <a:t>幽鬼め！　ハイエナめ！</a:t>
            </a:r>
            <a:endParaRPr kumimoji="1" lang="en-US" altLang="ja-JP" dirty="0"/>
          </a:p>
          <a:p>
            <a:pPr marL="0" indent="0" algn="ctr">
              <a:buNone/>
            </a:pPr>
            <a:r>
              <a:rPr kumimoji="1" lang="ja-JP" altLang="en-US" dirty="0"/>
              <a:t>母親</a:t>
            </a:r>
          </a:p>
          <a:p>
            <a:pPr marL="0" indent="0">
              <a:buNone/>
            </a:pPr>
            <a:r>
              <a:rPr kumimoji="1" lang="ja-JP" altLang="en-US" dirty="0">
                <a:solidFill>
                  <a:srgbClr val="FF0000"/>
                </a:solidFill>
              </a:rPr>
              <a:t>向うの世界</a:t>
            </a:r>
            <a:r>
              <a:rPr kumimoji="1" lang="ja-JP" altLang="en-US" dirty="0"/>
              <a:t>で、おまえのためにお祈りをあげているわ。毎晩、頭を使う仕事をしたあとは、デイリーにいつものお粥を作っておもらい。息子や、わたしの初めての子だもの、</a:t>
            </a:r>
            <a:r>
              <a:rPr kumimoji="1" lang="ja-JP" altLang="en-US" dirty="0">
                <a:solidFill>
                  <a:srgbClr val="FF0000"/>
                </a:solidFill>
              </a:rPr>
              <a:t>おなか</a:t>
            </a:r>
            <a:r>
              <a:rPr kumimoji="1" lang="ja-JP" altLang="en-US" dirty="0"/>
              <a:t>のなかにいたときからずうっとずうっとおまえを愛してきたのよ。</a:t>
            </a:r>
            <a:r>
              <a:rPr kumimoji="1" lang="en-US" altLang="ja-JP" dirty="0"/>
              <a:t>(</a:t>
            </a:r>
            <a:r>
              <a:rPr kumimoji="1" lang="en-US" altLang="ja-JP" i="1" dirty="0"/>
              <a:t>U</a:t>
            </a:r>
            <a:r>
              <a:rPr kumimoji="1" lang="en-US" altLang="ja-JP" dirty="0"/>
              <a:t>-Δ 15.432-34)</a:t>
            </a:r>
          </a:p>
          <a:p>
            <a:pPr marL="0" indent="0">
              <a:buNone/>
            </a:pPr>
            <a:endParaRPr kumimoji="1" lang="en-US" altLang="ja-JP" dirty="0"/>
          </a:p>
          <a:p>
            <a:pPr marL="0" indent="0">
              <a:buNone/>
            </a:pPr>
            <a:endParaRPr kumimoji="1" lang="ja-JP" altLang="en-US" dirty="0"/>
          </a:p>
        </p:txBody>
      </p:sp>
      <p:pic>
        <p:nvPicPr>
          <p:cNvPr id="2" name="図 1">
            <a:extLst>
              <a:ext uri="{FF2B5EF4-FFF2-40B4-BE49-F238E27FC236}">
                <a16:creationId xmlns:a16="http://schemas.microsoft.com/office/drawing/2014/main" id="{92D845B1-8F45-4FD2-BCC9-A586912FC5C3}"/>
              </a:ext>
            </a:extLst>
          </p:cNvPr>
          <p:cNvPicPr>
            <a:picLocks noChangeAspect="1"/>
          </p:cNvPicPr>
          <p:nvPr/>
        </p:nvPicPr>
        <p:blipFill>
          <a:blip r:embed="rId2"/>
          <a:stretch>
            <a:fillRect/>
          </a:stretch>
        </p:blipFill>
        <p:spPr>
          <a:xfrm>
            <a:off x="9558300" y="0"/>
            <a:ext cx="2633700" cy="2432515"/>
          </a:xfrm>
          <a:prstGeom prst="rect">
            <a:avLst/>
          </a:prstGeom>
        </p:spPr>
      </p:pic>
      <p:pic>
        <p:nvPicPr>
          <p:cNvPr id="4" name="図 3">
            <a:extLst>
              <a:ext uri="{FF2B5EF4-FFF2-40B4-BE49-F238E27FC236}">
                <a16:creationId xmlns:a16="http://schemas.microsoft.com/office/drawing/2014/main" id="{5A7113CE-DF90-469E-BFAF-A9E202364B42}"/>
              </a:ext>
            </a:extLst>
          </p:cNvPr>
          <p:cNvPicPr>
            <a:picLocks noChangeAspect="1"/>
          </p:cNvPicPr>
          <p:nvPr/>
        </p:nvPicPr>
        <p:blipFill>
          <a:blip r:embed="rId3"/>
          <a:stretch>
            <a:fillRect/>
          </a:stretch>
        </p:blipFill>
        <p:spPr>
          <a:xfrm>
            <a:off x="0" y="3376863"/>
            <a:ext cx="2901948" cy="2048434"/>
          </a:xfrm>
          <a:prstGeom prst="rect">
            <a:avLst/>
          </a:prstGeom>
        </p:spPr>
      </p:pic>
      <p:pic>
        <p:nvPicPr>
          <p:cNvPr id="5" name="図 4">
            <a:extLst>
              <a:ext uri="{FF2B5EF4-FFF2-40B4-BE49-F238E27FC236}">
                <a16:creationId xmlns:a16="http://schemas.microsoft.com/office/drawing/2014/main" id="{CFAA93E0-1C70-40BC-B30D-50FF4BE155B4}"/>
              </a:ext>
            </a:extLst>
          </p:cNvPr>
          <p:cNvPicPr>
            <a:picLocks noChangeAspect="1"/>
          </p:cNvPicPr>
          <p:nvPr/>
        </p:nvPicPr>
        <p:blipFill>
          <a:blip r:embed="rId4"/>
          <a:stretch>
            <a:fillRect/>
          </a:stretch>
        </p:blipFill>
        <p:spPr>
          <a:xfrm>
            <a:off x="8206613" y="3086853"/>
            <a:ext cx="2633699" cy="2368771"/>
          </a:xfrm>
          <a:prstGeom prst="rect">
            <a:avLst/>
          </a:prstGeom>
        </p:spPr>
      </p:pic>
      <p:sp>
        <p:nvSpPr>
          <p:cNvPr id="6" name="吹き出し: 円形 5">
            <a:extLst>
              <a:ext uri="{FF2B5EF4-FFF2-40B4-BE49-F238E27FC236}">
                <a16:creationId xmlns:a16="http://schemas.microsoft.com/office/drawing/2014/main" id="{8612DAE8-3EF4-4758-9EFB-859397C16E68}"/>
              </a:ext>
            </a:extLst>
          </p:cNvPr>
          <p:cNvSpPr/>
          <p:nvPr/>
        </p:nvSpPr>
        <p:spPr>
          <a:xfrm>
            <a:off x="4387273" y="0"/>
            <a:ext cx="3177309" cy="1388503"/>
          </a:xfrm>
          <a:prstGeom prst="wedgeEllipseCallout">
            <a:avLst>
              <a:gd name="adj1" fmla="val -59771"/>
              <a:gd name="adj2" fmla="val 70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Love’s bitter mystery</a:t>
            </a:r>
            <a:r>
              <a:rPr kumimoji="1" lang="ja-JP" altLang="en-US" dirty="0"/>
              <a:t>→</a:t>
            </a:r>
            <a:r>
              <a:rPr kumimoji="1" lang="en-US" altLang="ja-JP" dirty="0"/>
              <a:t>Yeats</a:t>
            </a:r>
            <a:r>
              <a:rPr kumimoji="1" lang="ja-JP" altLang="en-US" dirty="0"/>
              <a:t>の</a:t>
            </a:r>
            <a:r>
              <a:rPr lang="en-US" altLang="ja-JP" dirty="0"/>
              <a:t>“</a:t>
            </a:r>
            <a:r>
              <a:rPr kumimoji="1" lang="en-US" altLang="ja-JP" dirty="0"/>
              <a:t>Who goes with  Fergus”</a:t>
            </a:r>
            <a:r>
              <a:rPr kumimoji="1" lang="ja-JP" altLang="en-US" dirty="0"/>
              <a:t>から</a:t>
            </a:r>
          </a:p>
        </p:txBody>
      </p:sp>
      <p:sp>
        <p:nvSpPr>
          <p:cNvPr id="7" name="吹き出し: 円形 6">
            <a:extLst>
              <a:ext uri="{FF2B5EF4-FFF2-40B4-BE49-F238E27FC236}">
                <a16:creationId xmlns:a16="http://schemas.microsoft.com/office/drawing/2014/main" id="{BEFDA59C-C90A-4B17-B421-FBEF62DE4A28}"/>
              </a:ext>
            </a:extLst>
          </p:cNvPr>
          <p:cNvSpPr/>
          <p:nvPr/>
        </p:nvSpPr>
        <p:spPr>
          <a:xfrm>
            <a:off x="5033817" y="2512291"/>
            <a:ext cx="2901948" cy="1388503"/>
          </a:xfrm>
          <a:prstGeom prst="wedgeEllipseCallout">
            <a:avLst>
              <a:gd name="adj1" fmla="val -52626"/>
              <a:gd name="adj2" fmla="val 625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「悔い改めることはできない</a:t>
            </a:r>
            <a:r>
              <a:rPr kumimoji="1" lang="en-US" altLang="ja-JP" dirty="0"/>
              <a:t>(</a:t>
            </a:r>
            <a:r>
              <a:rPr kumimoji="1" lang="en-IE" altLang="ja-JP" dirty="0"/>
              <a:t>Cannot repent.)</a:t>
            </a:r>
            <a:r>
              <a:rPr kumimoji="1" lang="ja-JP" altLang="en-US" dirty="0"/>
              <a:t>」</a:t>
            </a:r>
            <a:r>
              <a:rPr kumimoji="1" lang="en-IE" altLang="ja-JP" dirty="0"/>
              <a:t>(</a:t>
            </a:r>
            <a:r>
              <a:rPr kumimoji="1" lang="en-IE" altLang="ja-JP" i="1" dirty="0"/>
              <a:t>P</a:t>
            </a:r>
            <a:r>
              <a:rPr kumimoji="1" lang="en-IE" altLang="ja-JP" dirty="0"/>
              <a:t> 5.2646)</a:t>
            </a:r>
            <a:endParaRPr kumimoji="1" lang="ja-JP" altLang="en-US" dirty="0"/>
          </a:p>
        </p:txBody>
      </p:sp>
    </p:spTree>
    <p:extLst>
      <p:ext uri="{BB962C8B-B14F-4D97-AF65-F5344CB8AC3E}">
        <p14:creationId xmlns:p14="http://schemas.microsoft.com/office/powerpoint/2010/main" val="13227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D9601-5F2F-416C-B2E6-C1A0FDA20B90}"/>
              </a:ext>
            </a:extLst>
          </p:cNvPr>
          <p:cNvSpPr>
            <a:spLocks noGrp="1"/>
          </p:cNvSpPr>
          <p:nvPr>
            <p:ph type="title"/>
          </p:nvPr>
        </p:nvSpPr>
        <p:spPr>
          <a:xfrm>
            <a:off x="838200" y="365126"/>
            <a:ext cx="10515600" cy="770948"/>
          </a:xfrm>
        </p:spPr>
        <p:txBody>
          <a:bodyPr/>
          <a:lstStyle/>
          <a:p>
            <a:r>
              <a:rPr kumimoji="1" lang="ja-JP" altLang="en-US" dirty="0"/>
              <a:t>ブルームとスティーヴンを繋ぐ亡霊</a:t>
            </a:r>
          </a:p>
        </p:txBody>
      </p:sp>
      <p:sp>
        <p:nvSpPr>
          <p:cNvPr id="3" name="コンテンツ プレースホルダー 2">
            <a:extLst>
              <a:ext uri="{FF2B5EF4-FFF2-40B4-BE49-F238E27FC236}">
                <a16:creationId xmlns:a16="http://schemas.microsoft.com/office/drawing/2014/main" id="{AD4B134D-87F1-4A7D-8DA0-47D07CA2543E}"/>
              </a:ext>
            </a:extLst>
          </p:cNvPr>
          <p:cNvSpPr>
            <a:spLocks noGrp="1"/>
          </p:cNvSpPr>
          <p:nvPr>
            <p:ph idx="1"/>
          </p:nvPr>
        </p:nvSpPr>
        <p:spPr>
          <a:xfrm>
            <a:off x="838200" y="1256145"/>
            <a:ext cx="10515600" cy="5486400"/>
          </a:xfrm>
        </p:spPr>
        <p:txBody>
          <a:bodyPr>
            <a:normAutofit fontScale="85000" lnSpcReduction="20000"/>
          </a:bodyPr>
          <a:lstStyle/>
          <a:p>
            <a:pPr marL="0" indent="0">
              <a:buNone/>
            </a:pPr>
            <a:r>
              <a:rPr kumimoji="1" lang="ja-JP" altLang="en-US" dirty="0"/>
              <a:t>（ビーグル犬が鼻面をあげると、パディ・ディグナムの灰いろの壊血病やみの顔になる。しゃぶりつくしたあと。腐肉を食らった臭い息を吐く。彼は大きくなり、人間の姿かたちをとる。ダツクスフント犬の皮が茶いろの埋葬衣になる。血走った緑いろの目が光る。片方の耳の半分と、鼻の全部と、両拇指が、死肉を食らう鬼に食い取られている。</a:t>
            </a:r>
            <a:r>
              <a:rPr lang="ja-JP" altLang="en-US" dirty="0"/>
              <a:t>）</a:t>
            </a:r>
            <a:endParaRPr kumimoji="1" lang="en-US" altLang="ja-JP" dirty="0"/>
          </a:p>
          <a:p>
            <a:pPr marL="0" indent="0" algn="ctr">
              <a:buNone/>
            </a:pPr>
            <a:r>
              <a:rPr kumimoji="1" lang="ja-JP" altLang="en-US" dirty="0"/>
              <a:t>パディ・ディグナム</a:t>
            </a:r>
          </a:p>
          <a:p>
            <a:pPr marL="0" indent="0">
              <a:buNone/>
            </a:pPr>
            <a:r>
              <a:rPr kumimoji="1" lang="ja-JP" altLang="en-US" dirty="0"/>
              <a:t>（虚ろな声で。）ほんとだよ。おれの葬式でね。［中略］（食いちぎられた</a:t>
            </a:r>
            <a:r>
              <a:rPr kumimoji="1" lang="ja-JP" altLang="en-US" u="sng" dirty="0"/>
              <a:t>灰いろの顔</a:t>
            </a:r>
            <a:r>
              <a:rPr kumimoji="1" lang="ja-JP" altLang="en-US" dirty="0"/>
              <a:t>を月に向けて、悲しげに吠える。）</a:t>
            </a:r>
          </a:p>
          <a:p>
            <a:pPr marL="0" indent="0" algn="ctr">
              <a:buNone/>
            </a:pPr>
            <a:r>
              <a:rPr kumimoji="1" lang="ja-JP" altLang="en-US" dirty="0"/>
              <a:t>ブルーム</a:t>
            </a:r>
          </a:p>
          <a:p>
            <a:pPr marL="0" indent="0">
              <a:buNone/>
            </a:pPr>
            <a:r>
              <a:rPr kumimoji="1" lang="ja-JP" altLang="en-US" dirty="0"/>
              <a:t>（勝ち誇って。）聞いたでしょう？</a:t>
            </a:r>
          </a:p>
          <a:p>
            <a:pPr marL="0" indent="0" algn="ctr">
              <a:buNone/>
            </a:pPr>
            <a:r>
              <a:rPr kumimoji="1" lang="ja-JP" altLang="en-US" dirty="0"/>
              <a:t>パディ・ディグナム</a:t>
            </a:r>
          </a:p>
          <a:p>
            <a:pPr marL="0" indent="0">
              <a:buNone/>
            </a:pPr>
            <a:r>
              <a:rPr kumimoji="1" lang="ja-JP" altLang="en-US" dirty="0"/>
              <a:t>ブルームよ、おれはパディ・ディグナムの亡霊だ。聞け、聞け、おお、聞け！</a:t>
            </a:r>
            <a:r>
              <a:rPr kumimoji="1" lang="en-US" altLang="ja-JP" dirty="0"/>
              <a:t>(</a:t>
            </a:r>
            <a:r>
              <a:rPr kumimoji="1" lang="en-US" altLang="ja-JP" i="1" dirty="0"/>
              <a:t>U</a:t>
            </a:r>
            <a:r>
              <a:rPr kumimoji="1" lang="en-US" altLang="ja-JP" dirty="0"/>
              <a:t>-Δ 15.199-200)</a:t>
            </a:r>
          </a:p>
          <a:p>
            <a:pPr marL="0" indent="0">
              <a:buNone/>
            </a:pPr>
            <a:endParaRPr kumimoji="1" lang="en-US" altLang="ja-JP" dirty="0"/>
          </a:p>
          <a:p>
            <a:pPr marL="0" indent="0">
              <a:buNone/>
            </a:pPr>
            <a:r>
              <a:rPr lang="en-IE" altLang="ja-JP" dirty="0"/>
              <a:t>→“Bloom, I am Paddy Dignam’s spirit. List, list, O list!”</a:t>
            </a:r>
            <a:r>
              <a:rPr lang="ja-JP" altLang="en-US" dirty="0"/>
              <a:t>は、復讐を厳命する</a:t>
            </a:r>
            <a:r>
              <a:rPr lang="en-US" altLang="ja-JP" dirty="0"/>
              <a:t>『</a:t>
            </a:r>
            <a:r>
              <a:rPr lang="ja-JP" altLang="en-US" dirty="0"/>
              <a:t>ハムレット</a:t>
            </a:r>
            <a:r>
              <a:rPr lang="en-US" altLang="ja-JP" dirty="0"/>
              <a:t>』</a:t>
            </a:r>
            <a:r>
              <a:rPr lang="ja-JP" altLang="en-US" dirty="0"/>
              <a:t>の先王の台詞</a:t>
            </a:r>
            <a:r>
              <a:rPr lang="en-US" altLang="ja-JP" dirty="0"/>
              <a:t>(“I am thy father’s spirit</a:t>
            </a:r>
            <a:r>
              <a:rPr lang="ja-JP" altLang="en-US" dirty="0"/>
              <a:t> </a:t>
            </a:r>
            <a:r>
              <a:rPr lang="en-US" altLang="ja-JP" dirty="0"/>
              <a:t>. . . List, list, O, list!”)(</a:t>
            </a:r>
            <a:r>
              <a:rPr lang="ja-JP" altLang="en-US" dirty="0"/>
              <a:t>第１幕第５場）をパロディ化したもの</a:t>
            </a:r>
            <a:endParaRPr kumimoji="1" lang="ja-JP" altLang="en-US" dirty="0"/>
          </a:p>
        </p:txBody>
      </p:sp>
    </p:spTree>
    <p:extLst>
      <p:ext uri="{BB962C8B-B14F-4D97-AF65-F5344CB8AC3E}">
        <p14:creationId xmlns:p14="http://schemas.microsoft.com/office/powerpoint/2010/main" val="15138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532E8-D176-4B17-AC91-6D655359C800}"/>
              </a:ext>
            </a:extLst>
          </p:cNvPr>
          <p:cNvSpPr>
            <a:spLocks noGrp="1"/>
          </p:cNvSpPr>
          <p:nvPr>
            <p:ph idx="1"/>
          </p:nvPr>
        </p:nvSpPr>
        <p:spPr>
          <a:xfrm>
            <a:off x="838200" y="385011"/>
            <a:ext cx="10515600" cy="6348298"/>
          </a:xfrm>
        </p:spPr>
        <p:txBody>
          <a:bodyPr>
            <a:normAutofit fontScale="77500" lnSpcReduction="20000"/>
          </a:bodyPr>
          <a:lstStyle/>
          <a:p>
            <a:pPr marL="0" indent="0" algn="ctr">
              <a:buNone/>
            </a:pPr>
            <a:r>
              <a:rPr kumimoji="1" lang="ja-JP" altLang="en-US" dirty="0"/>
              <a:t>第二の巡査</a:t>
            </a:r>
          </a:p>
          <a:p>
            <a:pPr marL="0" indent="0">
              <a:buNone/>
            </a:pPr>
            <a:r>
              <a:rPr kumimoji="1" lang="ja-JP" altLang="en-US" dirty="0"/>
              <a:t>（十字を切る。）こんなことがあっていいのか？</a:t>
            </a:r>
            <a:endParaRPr kumimoji="1" lang="en-US" altLang="ja-JP" dirty="0"/>
          </a:p>
          <a:p>
            <a:pPr marL="0" indent="0">
              <a:buNone/>
            </a:pPr>
            <a:r>
              <a:rPr kumimoji="1" lang="en-US" altLang="ja-JP" dirty="0"/>
              <a:t>(</a:t>
            </a:r>
            <a:r>
              <a:rPr kumimoji="1" lang="en-US" altLang="ja-JP" i="1" dirty="0"/>
              <a:t>blesses himself</a:t>
            </a:r>
            <a:r>
              <a:rPr kumimoji="1" lang="en-US" altLang="ja-JP" dirty="0"/>
              <a:t>) How is that possible?</a:t>
            </a:r>
            <a:endParaRPr kumimoji="1" lang="ja-JP" altLang="en-US" dirty="0"/>
          </a:p>
          <a:p>
            <a:pPr marL="0" indent="0">
              <a:buNone/>
            </a:pPr>
            <a:endParaRPr kumimoji="1" lang="ja-JP" altLang="en-US" dirty="0"/>
          </a:p>
          <a:p>
            <a:pPr marL="0" indent="0" algn="ctr">
              <a:buNone/>
            </a:pPr>
            <a:r>
              <a:rPr kumimoji="1" lang="ja-JP" altLang="en-US" dirty="0"/>
              <a:t>第一の巡査</a:t>
            </a:r>
          </a:p>
          <a:p>
            <a:pPr marL="0" indent="0">
              <a:buNone/>
            </a:pPr>
            <a:r>
              <a:rPr kumimoji="1" lang="ja-JP" altLang="en-US" dirty="0"/>
              <a:t>普及版の教義問答には載っていないぞ。</a:t>
            </a:r>
          </a:p>
          <a:p>
            <a:pPr marL="0" indent="0" algn="ctr">
              <a:buNone/>
            </a:pPr>
            <a:r>
              <a:rPr kumimoji="1" lang="ja-JP" altLang="en-US" dirty="0"/>
              <a:t>パディ・ディグナム</a:t>
            </a:r>
          </a:p>
          <a:p>
            <a:pPr marL="0" indent="0">
              <a:buNone/>
            </a:pPr>
            <a:r>
              <a:rPr kumimoji="1" lang="ja-JP" altLang="en-US" dirty="0"/>
              <a:t>輪廻転生により。お化けだい。</a:t>
            </a:r>
            <a:endParaRPr kumimoji="1" lang="en-US" altLang="ja-JP" dirty="0"/>
          </a:p>
          <a:p>
            <a:pPr marL="0" indent="0">
              <a:buNone/>
            </a:pPr>
            <a:r>
              <a:rPr kumimoji="1" lang="en-US" altLang="ja-JP" dirty="0"/>
              <a:t>By metempsychosis. Spooks.</a:t>
            </a:r>
          </a:p>
          <a:p>
            <a:pPr marL="0" indent="0" algn="ctr">
              <a:buNone/>
            </a:pPr>
            <a:r>
              <a:rPr kumimoji="1" lang="ja-JP" altLang="en-US" dirty="0"/>
              <a:t>声</a:t>
            </a:r>
            <a:endParaRPr kumimoji="1" lang="en-US" altLang="ja-JP" dirty="0"/>
          </a:p>
          <a:p>
            <a:pPr marL="0" indent="0">
              <a:buNone/>
            </a:pPr>
            <a:r>
              <a:rPr kumimoji="1" lang="ja-JP" altLang="en-US" dirty="0"/>
              <a:t>ちんぷんかんぷん。</a:t>
            </a:r>
            <a:r>
              <a:rPr lang="en-US" altLang="ja-JP" dirty="0"/>
              <a:t> </a:t>
            </a:r>
          </a:p>
          <a:p>
            <a:pPr marL="0" indent="0">
              <a:buNone/>
            </a:pPr>
            <a:r>
              <a:rPr lang="en-US" altLang="ja-JP" dirty="0"/>
              <a:t>O</a:t>
            </a:r>
            <a:r>
              <a:rPr kumimoji="1" lang="en-US" altLang="ja-JP" dirty="0"/>
              <a:t> rocks. </a:t>
            </a:r>
          </a:p>
          <a:p>
            <a:pPr marL="0" indent="0">
              <a:buNone/>
            </a:pPr>
            <a:endParaRPr lang="en-US" altLang="ja-JP" dirty="0"/>
          </a:p>
          <a:p>
            <a:pPr marL="0" indent="0">
              <a:buNone/>
            </a:pPr>
            <a:r>
              <a:rPr kumimoji="1" lang="ja-JP" altLang="en-US" dirty="0"/>
              <a:t>→血走った緑いろの目が光る。片方の耳の半分と、鼻の全部と、両拇指が、死肉を食らう鬼に食い取られている。</a:t>
            </a:r>
            <a:endParaRPr lang="en-US" altLang="ja-JP" dirty="0"/>
          </a:p>
          <a:p>
            <a:pPr marL="0" indent="0">
              <a:buNone/>
            </a:pPr>
            <a:r>
              <a:rPr lang="ja-JP" altLang="en-US" dirty="0"/>
              <a:t>　</a:t>
            </a:r>
            <a:r>
              <a:rPr kumimoji="1" lang="en-US" altLang="ja-JP" dirty="0"/>
              <a:t>His green eye flashes bloodshot. Half of one ear, all the nose and both thumbs are </a:t>
            </a:r>
            <a:r>
              <a:rPr kumimoji="1" lang="en-US" altLang="ja-JP" dirty="0" err="1"/>
              <a:t>ghouleaten</a:t>
            </a:r>
            <a:r>
              <a:rPr kumimoji="1" lang="en-US" altLang="ja-JP" dirty="0"/>
              <a:t>.</a:t>
            </a:r>
          </a:p>
          <a:p>
            <a:pPr marL="0" indent="0">
              <a:buNone/>
            </a:pPr>
            <a:r>
              <a:rPr kumimoji="1" lang="en-US" altLang="ja-JP" dirty="0"/>
              <a:t>→</a:t>
            </a:r>
            <a:r>
              <a:rPr kumimoji="1" lang="en-US" altLang="ja-JP" dirty="0" err="1"/>
              <a:t>ghouleaten</a:t>
            </a:r>
            <a:r>
              <a:rPr kumimoji="1" lang="ja-JP" altLang="en-US" dirty="0"/>
              <a:t>？</a:t>
            </a:r>
          </a:p>
          <a:p>
            <a:pPr marL="0" indent="0">
              <a:buNone/>
            </a:pPr>
            <a:endParaRPr kumimoji="1"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8871CCA3-513C-437F-99F8-E75D9A7F44D9}"/>
              </a:ext>
            </a:extLst>
          </p:cNvPr>
          <p:cNvPicPr>
            <a:picLocks noChangeAspect="1"/>
          </p:cNvPicPr>
          <p:nvPr/>
        </p:nvPicPr>
        <p:blipFill>
          <a:blip r:embed="rId2"/>
          <a:stretch>
            <a:fillRect/>
          </a:stretch>
        </p:blipFill>
        <p:spPr>
          <a:xfrm>
            <a:off x="7212590" y="0"/>
            <a:ext cx="2322777" cy="2426418"/>
          </a:xfrm>
          <a:prstGeom prst="rect">
            <a:avLst/>
          </a:prstGeom>
        </p:spPr>
      </p:pic>
      <p:pic>
        <p:nvPicPr>
          <p:cNvPr id="5" name="図 4">
            <a:extLst>
              <a:ext uri="{FF2B5EF4-FFF2-40B4-BE49-F238E27FC236}">
                <a16:creationId xmlns:a16="http://schemas.microsoft.com/office/drawing/2014/main" id="{F8010B00-515B-4ABD-98A5-61464B2AB4AE}"/>
              </a:ext>
            </a:extLst>
          </p:cNvPr>
          <p:cNvPicPr>
            <a:picLocks noChangeAspect="1"/>
          </p:cNvPicPr>
          <p:nvPr/>
        </p:nvPicPr>
        <p:blipFill>
          <a:blip r:embed="rId3"/>
          <a:stretch>
            <a:fillRect/>
          </a:stretch>
        </p:blipFill>
        <p:spPr>
          <a:xfrm>
            <a:off x="9535367" y="1213209"/>
            <a:ext cx="2322777" cy="3102130"/>
          </a:xfrm>
          <a:prstGeom prst="rect">
            <a:avLst/>
          </a:prstGeom>
        </p:spPr>
      </p:pic>
    </p:spTree>
    <p:extLst>
      <p:ext uri="{BB962C8B-B14F-4D97-AF65-F5344CB8AC3E}">
        <p14:creationId xmlns:p14="http://schemas.microsoft.com/office/powerpoint/2010/main" val="16007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1000"/>
                                        <p:tgtEl>
                                          <p:spTgt spid="3">
                                            <p:txEl>
                                              <p:pRg st="11" end="11"/>
                                            </p:txEl>
                                          </p:spTgt>
                                        </p:tgtEl>
                                      </p:cBhvr>
                                    </p:animEffect>
                                    <p:anim calcmode="lin" valueType="num">
                                      <p:cBhvr>
                                        <p:cTn id="2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1000"/>
                                        <p:tgtEl>
                                          <p:spTgt spid="3">
                                            <p:txEl>
                                              <p:pRg st="13" end="13"/>
                                            </p:txEl>
                                          </p:spTgt>
                                        </p:tgtEl>
                                      </p:cBhvr>
                                    </p:animEffect>
                                    <p:anim calcmode="lin" valueType="num">
                                      <p:cBhvr>
                                        <p:cTn id="2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1000"/>
                                        <p:tgtEl>
                                          <p:spTgt spid="3">
                                            <p:txEl>
                                              <p:pRg st="14" end="14"/>
                                            </p:txEl>
                                          </p:spTgt>
                                        </p:tgtEl>
                                      </p:cBhvr>
                                    </p:animEffect>
                                    <p:anim calcmode="lin" valueType="num">
                                      <p:cBhvr>
                                        <p:cTn id="3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Effect transition="in" filter="fade">
                                      <p:cBhvr>
                                        <p:cTn id="40" dur="1000"/>
                                        <p:tgtEl>
                                          <p:spTgt spid="3">
                                            <p:txEl>
                                              <p:pRg st="15" end="15"/>
                                            </p:txEl>
                                          </p:spTgt>
                                        </p:tgtEl>
                                      </p:cBhvr>
                                    </p:animEffect>
                                    <p:anim calcmode="lin" valueType="num">
                                      <p:cBhvr>
                                        <p:cTn id="4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37C80-BFF7-4C8D-AEF9-7E9B90637CE4}"/>
              </a:ext>
            </a:extLst>
          </p:cNvPr>
          <p:cNvSpPr>
            <a:spLocks noGrp="1"/>
          </p:cNvSpPr>
          <p:nvPr>
            <p:ph type="title"/>
          </p:nvPr>
        </p:nvSpPr>
        <p:spPr/>
        <p:txBody>
          <a:bodyPr/>
          <a:lstStyle/>
          <a:p>
            <a:r>
              <a:rPr kumimoji="1" lang="ja-JP" altLang="en-US" dirty="0"/>
              <a:t>第一挿話の母の亡霊（２回目）</a:t>
            </a:r>
          </a:p>
        </p:txBody>
      </p:sp>
      <p:sp>
        <p:nvSpPr>
          <p:cNvPr id="3" name="コンテンツ プレースホルダー 2">
            <a:extLst>
              <a:ext uri="{FF2B5EF4-FFF2-40B4-BE49-F238E27FC236}">
                <a16:creationId xmlns:a16="http://schemas.microsoft.com/office/drawing/2014/main" id="{54ACDD58-E24D-43ED-AF67-7171CDF7415A}"/>
              </a:ext>
            </a:extLst>
          </p:cNvPr>
          <p:cNvSpPr>
            <a:spLocks noGrp="1"/>
          </p:cNvSpPr>
          <p:nvPr>
            <p:ph idx="1"/>
          </p:nvPr>
        </p:nvSpPr>
        <p:spPr/>
        <p:txBody>
          <a:bodyPr/>
          <a:lstStyle/>
          <a:p>
            <a:pPr marL="0" indent="0">
              <a:buNone/>
            </a:pPr>
            <a:r>
              <a:rPr kumimoji="1" lang="ja-JP" altLang="en-US" dirty="0"/>
              <a:t>　</a:t>
            </a:r>
            <a:r>
              <a:rPr kumimoji="1" lang="en-US" altLang="ja-JP" dirty="0"/>
              <a:t>In a dream, silently, she had come to him, her wasted body within its loose graveclothes giving off an </a:t>
            </a:r>
            <a:r>
              <a:rPr kumimoji="1" lang="en-US" altLang="ja-JP" dirty="0" err="1"/>
              <a:t>odour</a:t>
            </a:r>
            <a:r>
              <a:rPr kumimoji="1" lang="en-US" altLang="ja-JP" dirty="0"/>
              <a:t> of wax and rosewood, her breath, bent over him with mute secret words, a faint </a:t>
            </a:r>
            <a:r>
              <a:rPr kumimoji="1" lang="en-US" altLang="ja-JP" dirty="0" err="1"/>
              <a:t>odour</a:t>
            </a:r>
            <a:r>
              <a:rPr kumimoji="1" lang="en-US" altLang="ja-JP" dirty="0"/>
              <a:t> of wetted ashes. Her glazing eyes, staring out of death, to shake and bend my soul. On me alone. The </a:t>
            </a:r>
            <a:r>
              <a:rPr kumimoji="1" lang="en-US" altLang="ja-JP" dirty="0" err="1"/>
              <a:t>ghostcandle</a:t>
            </a:r>
            <a:r>
              <a:rPr kumimoji="1" lang="en-US" altLang="ja-JP" dirty="0"/>
              <a:t> to light her agony. Ghostly light on the tortured face. Her hoarse loud breath rattling in horror, while all prayed on their knees. Her eyes on me to strike me down. </a:t>
            </a:r>
            <a:r>
              <a:rPr kumimoji="1" lang="en-US" altLang="ja-JP" i="1" dirty="0" err="1"/>
              <a:t>Liliata</a:t>
            </a:r>
            <a:r>
              <a:rPr kumimoji="1" lang="en-US" altLang="ja-JP" i="1" dirty="0"/>
              <a:t> </a:t>
            </a:r>
            <a:r>
              <a:rPr kumimoji="1" lang="en-US" altLang="ja-JP" i="1" dirty="0" err="1"/>
              <a:t>rutilantium</a:t>
            </a:r>
            <a:r>
              <a:rPr kumimoji="1" lang="en-US" altLang="ja-JP" i="1" dirty="0"/>
              <a:t> </a:t>
            </a:r>
            <a:r>
              <a:rPr kumimoji="1" lang="en-US" altLang="ja-JP" i="1" dirty="0" err="1"/>
              <a:t>te</a:t>
            </a:r>
            <a:r>
              <a:rPr kumimoji="1" lang="en-US" altLang="ja-JP" i="1" dirty="0"/>
              <a:t> </a:t>
            </a:r>
            <a:r>
              <a:rPr kumimoji="1" lang="en-US" altLang="ja-JP" i="1" dirty="0" err="1"/>
              <a:t>confessorum</a:t>
            </a:r>
            <a:r>
              <a:rPr kumimoji="1" lang="en-US" altLang="ja-JP" i="1" dirty="0"/>
              <a:t> </a:t>
            </a:r>
            <a:r>
              <a:rPr kumimoji="1" lang="en-US" altLang="ja-JP" i="1" dirty="0" err="1"/>
              <a:t>turma</a:t>
            </a:r>
            <a:r>
              <a:rPr kumimoji="1" lang="en-US" altLang="ja-JP" i="1" dirty="0"/>
              <a:t> </a:t>
            </a:r>
            <a:r>
              <a:rPr kumimoji="1" lang="en-US" altLang="ja-JP" i="1" dirty="0" err="1"/>
              <a:t>circumdet</a:t>
            </a:r>
            <a:r>
              <a:rPr kumimoji="1" lang="en-US" altLang="ja-JP" i="1" dirty="0"/>
              <a:t>: </a:t>
            </a:r>
            <a:r>
              <a:rPr kumimoji="1" lang="en-US" altLang="ja-JP" i="1" dirty="0" err="1"/>
              <a:t>iubilantium</a:t>
            </a:r>
            <a:r>
              <a:rPr kumimoji="1" lang="en-US" altLang="ja-JP" i="1" dirty="0"/>
              <a:t> </a:t>
            </a:r>
            <a:r>
              <a:rPr kumimoji="1" lang="en-US" altLang="ja-JP" i="1" dirty="0" err="1"/>
              <a:t>te</a:t>
            </a:r>
            <a:r>
              <a:rPr kumimoji="1" lang="en-US" altLang="ja-JP" i="1" dirty="0"/>
              <a:t> </a:t>
            </a:r>
            <a:r>
              <a:rPr kumimoji="1" lang="en-US" altLang="ja-JP" i="1" dirty="0" err="1"/>
              <a:t>virginum</a:t>
            </a:r>
            <a:r>
              <a:rPr kumimoji="1" lang="en-US" altLang="ja-JP" i="1" dirty="0"/>
              <a:t> chorus </a:t>
            </a:r>
            <a:r>
              <a:rPr kumimoji="1" lang="en-US" altLang="ja-JP" i="1" dirty="0" err="1"/>
              <a:t>excipiat</a:t>
            </a:r>
            <a:r>
              <a:rPr kumimoji="1" lang="en-US" altLang="ja-JP" dirty="0"/>
              <a:t>.</a:t>
            </a:r>
          </a:p>
          <a:p>
            <a:pPr marL="0" indent="0">
              <a:buNone/>
            </a:pPr>
            <a:r>
              <a:rPr kumimoji="1" lang="en-US" altLang="ja-JP" dirty="0"/>
              <a:t>  </a:t>
            </a:r>
            <a:r>
              <a:rPr kumimoji="1" lang="en-US" altLang="ja-JP" dirty="0">
                <a:solidFill>
                  <a:srgbClr val="FF0000"/>
                </a:solidFill>
              </a:rPr>
              <a:t>Ghoul!</a:t>
            </a:r>
            <a:r>
              <a:rPr kumimoji="1" lang="en-US" altLang="ja-JP" dirty="0"/>
              <a:t> Chewer of corpses!</a:t>
            </a:r>
          </a:p>
          <a:p>
            <a:pPr marL="0" indent="0">
              <a:buNone/>
            </a:pPr>
            <a:r>
              <a:rPr kumimoji="1" lang="en-US" altLang="ja-JP" dirty="0"/>
              <a:t>  No, mother! Let me be and let me live. (</a:t>
            </a:r>
            <a:r>
              <a:rPr kumimoji="1" lang="en-US" altLang="ja-JP" i="1" dirty="0"/>
              <a:t>U</a:t>
            </a:r>
            <a:r>
              <a:rPr kumimoji="1" lang="en-US" altLang="ja-JP" dirty="0"/>
              <a:t> 1.270-79)</a:t>
            </a:r>
            <a:endParaRPr kumimoji="1" lang="ja-JP" altLang="en-US" dirty="0"/>
          </a:p>
        </p:txBody>
      </p:sp>
    </p:spTree>
    <p:extLst>
      <p:ext uri="{BB962C8B-B14F-4D97-AF65-F5344CB8AC3E}">
        <p14:creationId xmlns:p14="http://schemas.microsoft.com/office/powerpoint/2010/main" val="84718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B13EC-7FCC-4005-9697-8380ACE69D44}"/>
              </a:ext>
            </a:extLst>
          </p:cNvPr>
          <p:cNvSpPr>
            <a:spLocks noGrp="1"/>
          </p:cNvSpPr>
          <p:nvPr>
            <p:ph type="title"/>
          </p:nvPr>
        </p:nvSpPr>
        <p:spPr/>
        <p:txBody>
          <a:bodyPr/>
          <a:lstStyle/>
          <a:p>
            <a:r>
              <a:rPr kumimoji="1" lang="ja-JP" altLang="en-US" dirty="0"/>
              <a:t>エゴイスト・スティーヴン</a:t>
            </a:r>
          </a:p>
        </p:txBody>
      </p:sp>
      <p:sp>
        <p:nvSpPr>
          <p:cNvPr id="3" name="コンテンツ プレースホルダー 2">
            <a:extLst>
              <a:ext uri="{FF2B5EF4-FFF2-40B4-BE49-F238E27FC236}">
                <a16:creationId xmlns:a16="http://schemas.microsoft.com/office/drawing/2014/main" id="{F1F6DE87-9554-41F9-AE6F-E0ACD1D4758F}"/>
              </a:ext>
            </a:extLst>
          </p:cNvPr>
          <p:cNvSpPr>
            <a:spLocks noGrp="1"/>
          </p:cNvSpPr>
          <p:nvPr>
            <p:ph idx="1"/>
          </p:nvPr>
        </p:nvSpPr>
        <p:spPr/>
        <p:txBody>
          <a:bodyPr>
            <a:normAutofit fontScale="92500" lnSpcReduction="10000"/>
          </a:bodyPr>
          <a:lstStyle/>
          <a:p>
            <a:pPr marL="0" indent="0">
              <a:buNone/>
            </a:pPr>
            <a:r>
              <a:rPr kumimoji="1" lang="ja-JP" altLang="en-US" dirty="0"/>
              <a:t>夢の中で、黙ったまま、彼女は彼の元へとやって来たのだった。彼女の衰弱した体は茶色のだぶだぶした経帷子に包まれ、蝋と紫檀の臭いを放っていた。彼女の息が無音の秘められた言葉と共に吹き掛かり、濡れた灰の微かな臭いがした。</a:t>
            </a:r>
          </a:p>
          <a:p>
            <a:pPr marL="0" indent="0">
              <a:buNone/>
            </a:pPr>
            <a:r>
              <a:rPr kumimoji="1" lang="ja-JP" altLang="en-US" dirty="0"/>
              <a:t>　彼女の霞んだ眼は、死の中から凝視していて、僕の魂を揺さぶり屈服させる。僕だけをじっと見ている。母の苦しみを照らす亡霊のような蝋燭の光。苦しみに歪んだ顔を照らすのは亡霊のようにぼんやりとした青白い光。しわがれたうるさい息づかいが恐怖にがたがたと震えるその間に、皆が跪いて祈っていた。僕を見る母の目は僕を打ちのめす。</a:t>
            </a:r>
            <a:r>
              <a:rPr kumimoji="1" lang="en-US" altLang="ja-JP" dirty="0"/>
              <a:t>……</a:t>
            </a:r>
          </a:p>
          <a:p>
            <a:pPr marL="0" indent="0">
              <a:buNone/>
            </a:pPr>
            <a:r>
              <a:rPr kumimoji="1" lang="ja-JP" altLang="en-US" dirty="0"/>
              <a:t>　</a:t>
            </a:r>
            <a:r>
              <a:rPr kumimoji="1" lang="ja-JP" altLang="en-US" dirty="0">
                <a:solidFill>
                  <a:srgbClr val="FF0000"/>
                </a:solidFill>
              </a:rPr>
              <a:t>食屍鬼め！ </a:t>
            </a:r>
            <a:r>
              <a:rPr kumimoji="1" lang="ja-JP" altLang="en-US" dirty="0"/>
              <a:t>死体を貪り食う者！</a:t>
            </a:r>
          </a:p>
          <a:p>
            <a:pPr marL="0" indent="0">
              <a:buNone/>
            </a:pPr>
            <a:r>
              <a:rPr kumimoji="1" lang="ja-JP" altLang="en-US" dirty="0"/>
              <a:t>　いやだ、母さん！ このままでいさせてくれ、生きさせてくれ。 （拙訳）</a:t>
            </a:r>
          </a:p>
          <a:p>
            <a:pPr marL="0" indent="0">
              <a:buNone/>
            </a:pPr>
            <a:endParaRPr kumimoji="1" lang="ja-JP" altLang="en-US" dirty="0"/>
          </a:p>
        </p:txBody>
      </p:sp>
    </p:spTree>
    <p:extLst>
      <p:ext uri="{BB962C8B-B14F-4D97-AF65-F5344CB8AC3E}">
        <p14:creationId xmlns:p14="http://schemas.microsoft.com/office/powerpoint/2010/main" val="52068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0C9D5-CFAB-4DAE-A028-B9232811FD22}"/>
              </a:ext>
            </a:extLst>
          </p:cNvPr>
          <p:cNvSpPr>
            <a:spLocks noGrp="1"/>
          </p:cNvSpPr>
          <p:nvPr>
            <p:ph type="title"/>
          </p:nvPr>
        </p:nvSpPr>
        <p:spPr/>
        <p:txBody>
          <a:bodyPr/>
          <a:lstStyle/>
          <a:p>
            <a:r>
              <a:rPr kumimoji="1" lang="ja-JP" altLang="en-US" dirty="0"/>
              <a:t>亡霊だらけの「夜の町」</a:t>
            </a:r>
          </a:p>
        </p:txBody>
      </p:sp>
      <p:sp>
        <p:nvSpPr>
          <p:cNvPr id="3" name="コンテンツ プレースホルダー 2">
            <a:extLst>
              <a:ext uri="{FF2B5EF4-FFF2-40B4-BE49-F238E27FC236}">
                <a16:creationId xmlns:a16="http://schemas.microsoft.com/office/drawing/2014/main" id="{F10CAC0F-3472-427B-B5EC-88E35F17DAB4}"/>
              </a:ext>
            </a:extLst>
          </p:cNvPr>
          <p:cNvSpPr>
            <a:spLocks noGrp="1"/>
          </p:cNvSpPr>
          <p:nvPr>
            <p:ph idx="1"/>
          </p:nvPr>
        </p:nvSpPr>
        <p:spPr>
          <a:xfrm>
            <a:off x="838200" y="2124363"/>
            <a:ext cx="10515600" cy="4052599"/>
          </a:xfrm>
        </p:spPr>
        <p:txBody>
          <a:bodyPr/>
          <a:lstStyle/>
          <a:p>
            <a:pPr marL="0" indent="0">
              <a:buNone/>
            </a:pPr>
            <a:r>
              <a:rPr kumimoji="1" lang="ja-JP" altLang="en-US" dirty="0"/>
              <a:t>ブルームは死んだ家族の亡霊たちに出会う</a:t>
            </a:r>
            <a:endParaRPr kumimoji="1" lang="en-US" altLang="ja-JP" dirty="0"/>
          </a:p>
          <a:p>
            <a:pPr marL="0" indent="0">
              <a:buNone/>
            </a:pPr>
            <a:endParaRPr lang="en-US" altLang="ja-JP" dirty="0"/>
          </a:p>
          <a:p>
            <a:pPr marL="0" indent="0">
              <a:buNone/>
            </a:pPr>
            <a:r>
              <a:rPr lang="ja-JP" altLang="en-US" dirty="0"/>
              <a:t>→</a:t>
            </a:r>
            <a:r>
              <a:rPr kumimoji="1" lang="ja-JP" altLang="en-US" dirty="0"/>
              <a:t>父ルドルフ</a:t>
            </a:r>
            <a:r>
              <a:rPr kumimoji="1" lang="en-US" altLang="ja-JP" dirty="0"/>
              <a:t>(</a:t>
            </a:r>
            <a:r>
              <a:rPr kumimoji="1" lang="en-US" altLang="ja-JP" i="1" dirty="0"/>
              <a:t>U</a:t>
            </a:r>
            <a:r>
              <a:rPr kumimoji="1" lang="en-US" altLang="ja-JP" dirty="0"/>
              <a:t>-Δ 15.124-26)</a:t>
            </a:r>
            <a:r>
              <a:rPr kumimoji="1" lang="ja-JP" altLang="en-US" dirty="0"/>
              <a:t>、母エレン</a:t>
            </a:r>
            <a:r>
              <a:rPr kumimoji="1" lang="en-US" altLang="ja-JP" dirty="0"/>
              <a:t>(</a:t>
            </a:r>
            <a:r>
              <a:rPr kumimoji="1" lang="en-US" altLang="ja-JP" i="1" dirty="0"/>
              <a:t>U</a:t>
            </a:r>
            <a:r>
              <a:rPr kumimoji="1" lang="en-US" altLang="ja-JP" dirty="0"/>
              <a:t>-Δ 15.127)</a:t>
            </a:r>
            <a:r>
              <a:rPr kumimoji="1" lang="ja-JP" altLang="en-US" dirty="0"/>
              <a:t>、祖父リポティ</a:t>
            </a:r>
            <a:r>
              <a:rPr kumimoji="1" lang="en-US" altLang="ja-JP" dirty="0"/>
              <a:t>(</a:t>
            </a:r>
            <a:r>
              <a:rPr kumimoji="1" lang="en-US" altLang="ja-JP" i="1" dirty="0"/>
              <a:t>U</a:t>
            </a:r>
            <a:r>
              <a:rPr kumimoji="1" lang="en-US" altLang="ja-JP" dirty="0"/>
              <a:t>-Δ 15.282-306)</a:t>
            </a:r>
            <a:r>
              <a:rPr kumimoji="1" lang="ja-JP" altLang="en-US" dirty="0"/>
              <a:t>、息子ルーディ</a:t>
            </a:r>
            <a:r>
              <a:rPr kumimoji="1" lang="en-US" altLang="ja-JP" dirty="0"/>
              <a:t>(</a:t>
            </a:r>
            <a:r>
              <a:rPr kumimoji="1" lang="en-US" altLang="ja-JP" i="1" dirty="0"/>
              <a:t>U</a:t>
            </a:r>
            <a:r>
              <a:rPr kumimoji="1" lang="en-US" altLang="ja-JP" dirty="0"/>
              <a:t>-Δ 15.494-95)</a:t>
            </a:r>
          </a:p>
          <a:p>
            <a:pPr marL="0" indent="0">
              <a:buNone/>
            </a:pPr>
            <a:endParaRPr lang="en-US" altLang="ja-JP" dirty="0"/>
          </a:p>
          <a:p>
            <a:pPr marL="0" indent="0">
              <a:buNone/>
            </a:pPr>
            <a:r>
              <a:rPr kumimoji="1" lang="ja-JP" altLang="en-US"/>
              <a:t>しかし、「亡霊」と</a:t>
            </a:r>
            <a:r>
              <a:rPr kumimoji="1" lang="ja-JP" altLang="en-US" dirty="0"/>
              <a:t>いう観点から言えば、読者が最も注目するのはスティーヴンの母</a:t>
            </a:r>
            <a:r>
              <a:rPr kumimoji="1" lang="ja-JP" altLang="en-US"/>
              <a:t>の亡霊では？</a:t>
            </a:r>
            <a:endParaRPr kumimoji="1" lang="ja-JP" altLang="en-US" dirty="0"/>
          </a:p>
        </p:txBody>
      </p:sp>
    </p:spTree>
    <p:extLst>
      <p:ext uri="{BB962C8B-B14F-4D97-AF65-F5344CB8AC3E}">
        <p14:creationId xmlns:p14="http://schemas.microsoft.com/office/powerpoint/2010/main" val="3382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AB900-0ADB-499A-8F18-EB17F4CD7ABB}"/>
              </a:ext>
            </a:extLst>
          </p:cNvPr>
          <p:cNvSpPr>
            <a:spLocks noGrp="1"/>
          </p:cNvSpPr>
          <p:nvPr>
            <p:ph type="title"/>
          </p:nvPr>
        </p:nvSpPr>
        <p:spPr>
          <a:xfrm>
            <a:off x="508000" y="365125"/>
            <a:ext cx="7716252" cy="1325563"/>
          </a:xfrm>
        </p:spPr>
        <p:txBody>
          <a:bodyPr/>
          <a:lstStyle/>
          <a:p>
            <a:r>
              <a:rPr kumimoji="1" lang="ja-JP" altLang="en-US" dirty="0"/>
              <a:t>第</a:t>
            </a:r>
            <a:r>
              <a:rPr kumimoji="1" lang="en-US" altLang="ja-JP" dirty="0"/>
              <a:t>14</a:t>
            </a:r>
            <a:r>
              <a:rPr kumimoji="1" lang="ja-JP" altLang="en-US" dirty="0"/>
              <a:t>挿話＝スティーヴンの「誕生」の物語？</a:t>
            </a:r>
          </a:p>
        </p:txBody>
      </p:sp>
      <p:sp>
        <p:nvSpPr>
          <p:cNvPr id="3" name="コンテンツ プレースホルダー 2">
            <a:extLst>
              <a:ext uri="{FF2B5EF4-FFF2-40B4-BE49-F238E27FC236}">
                <a16:creationId xmlns:a16="http://schemas.microsoft.com/office/drawing/2014/main" id="{802E22FB-97B9-4B51-880C-314E90EE920B}"/>
              </a:ext>
            </a:extLst>
          </p:cNvPr>
          <p:cNvSpPr>
            <a:spLocks noGrp="1"/>
          </p:cNvSpPr>
          <p:nvPr>
            <p:ph idx="1"/>
          </p:nvPr>
        </p:nvSpPr>
        <p:spPr>
          <a:xfrm>
            <a:off x="272717" y="2429163"/>
            <a:ext cx="7716252" cy="4063712"/>
          </a:xfrm>
        </p:spPr>
        <p:txBody>
          <a:bodyPr/>
          <a:lstStyle/>
          <a:p>
            <a:pPr marL="0" indent="0">
              <a:buNone/>
            </a:pPr>
            <a:r>
              <a:rPr kumimoji="1" lang="ja-JP" altLang="en-US" dirty="0"/>
              <a:t>第</a:t>
            </a:r>
            <a:r>
              <a:rPr kumimoji="1" lang="en-US" altLang="ja-JP" dirty="0"/>
              <a:t>14</a:t>
            </a:r>
            <a:r>
              <a:rPr kumimoji="1" lang="ja-JP" altLang="en-US" dirty="0"/>
              <a:t>挿話において、子を優先するスティーヴンのエゴイズム</a:t>
            </a:r>
            <a:r>
              <a:rPr kumimoji="1" lang="en-US" altLang="ja-JP" dirty="0"/>
              <a:t>(egoism)</a:t>
            </a:r>
            <a:r>
              <a:rPr kumimoji="1" lang="ja-JP" altLang="en-US" dirty="0"/>
              <a:t>は、単なる利己主義</a:t>
            </a:r>
            <a:r>
              <a:rPr kumimoji="1" lang="en-US" altLang="ja-JP" dirty="0"/>
              <a:t>(egotism)</a:t>
            </a:r>
            <a:r>
              <a:rPr kumimoji="1" lang="ja-JP" altLang="en-US" dirty="0"/>
              <a:t>ではない</a:t>
            </a:r>
          </a:p>
          <a:p>
            <a:pPr marL="0" indent="0">
              <a:buNone/>
            </a:pPr>
            <a:r>
              <a:rPr kumimoji="1" lang="ja-JP" altLang="en-US" dirty="0"/>
              <a:t>→エゴイズムとエゴティズムを区別すべき</a:t>
            </a:r>
            <a:r>
              <a:rPr kumimoji="1" lang="en-US" altLang="ja-JP" dirty="0"/>
              <a:t>(Jean-Michel </a:t>
            </a:r>
            <a:r>
              <a:rPr kumimoji="1" lang="en-US" altLang="ja-JP" dirty="0" err="1"/>
              <a:t>Rabaté</a:t>
            </a:r>
            <a:r>
              <a:rPr kumimoji="1" lang="en-US" altLang="ja-JP" dirty="0"/>
              <a:t>)</a:t>
            </a:r>
          </a:p>
          <a:p>
            <a:pPr marL="0" indent="0">
              <a:buNone/>
            </a:pPr>
            <a:r>
              <a:rPr kumimoji="1" lang="en-US" altLang="ja-JP" dirty="0"/>
              <a:t>→</a:t>
            </a:r>
            <a:r>
              <a:rPr kumimoji="1" lang="ja-JP" altLang="en-US" dirty="0"/>
              <a:t>強大なシステムに抵抗するために、己を確立すること＝</a:t>
            </a:r>
            <a:r>
              <a:rPr kumimoji="1" lang="en-US" altLang="ja-JP" dirty="0"/>
              <a:t>egoism</a:t>
            </a:r>
          </a:p>
          <a:p>
            <a:pPr marL="0" indent="0">
              <a:buNone/>
            </a:pPr>
            <a:r>
              <a:rPr kumimoji="1" lang="en-US" altLang="ja-JP" dirty="0"/>
              <a:t>→</a:t>
            </a:r>
            <a:r>
              <a:rPr kumimoji="1" lang="ja-JP" altLang="en-US" dirty="0"/>
              <a:t>己の生の瞬間を見定めること</a:t>
            </a:r>
          </a:p>
          <a:p>
            <a:pPr marL="0" indent="0">
              <a:buNone/>
            </a:pPr>
            <a:endParaRPr kumimoji="1" lang="ja-JP" altLang="en-US" dirty="0"/>
          </a:p>
        </p:txBody>
      </p:sp>
      <p:pic>
        <p:nvPicPr>
          <p:cNvPr id="4" name="図 3">
            <a:extLst>
              <a:ext uri="{FF2B5EF4-FFF2-40B4-BE49-F238E27FC236}">
                <a16:creationId xmlns:a16="http://schemas.microsoft.com/office/drawing/2014/main" id="{8D0C8C9D-623B-444E-8026-FCA3437CF175}"/>
              </a:ext>
            </a:extLst>
          </p:cNvPr>
          <p:cNvPicPr>
            <a:picLocks noChangeAspect="1"/>
          </p:cNvPicPr>
          <p:nvPr/>
        </p:nvPicPr>
        <p:blipFill>
          <a:blip r:embed="rId2"/>
          <a:stretch>
            <a:fillRect/>
          </a:stretch>
        </p:blipFill>
        <p:spPr>
          <a:xfrm>
            <a:off x="8422105" y="0"/>
            <a:ext cx="3769895" cy="6021040"/>
          </a:xfrm>
          <a:prstGeom prst="rect">
            <a:avLst/>
          </a:prstGeom>
        </p:spPr>
      </p:pic>
    </p:spTree>
    <p:extLst>
      <p:ext uri="{BB962C8B-B14F-4D97-AF65-F5344CB8AC3E}">
        <p14:creationId xmlns:p14="http://schemas.microsoft.com/office/powerpoint/2010/main" val="60888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EC5C4-62F0-4689-A91A-B72309FA1B00}"/>
              </a:ext>
            </a:extLst>
          </p:cNvPr>
          <p:cNvSpPr>
            <a:spLocks noGrp="1"/>
          </p:cNvSpPr>
          <p:nvPr>
            <p:ph type="title"/>
          </p:nvPr>
        </p:nvSpPr>
        <p:spPr>
          <a:xfrm>
            <a:off x="838200" y="365125"/>
            <a:ext cx="10515600" cy="863311"/>
          </a:xfrm>
        </p:spPr>
        <p:txBody>
          <a:bodyPr>
            <a:normAutofit fontScale="90000"/>
          </a:bodyPr>
          <a:lstStyle/>
          <a:p>
            <a:r>
              <a:rPr kumimoji="1" lang="en-IE" altLang="ja-JP" dirty="0" err="1"/>
              <a:t>Rabaté</a:t>
            </a:r>
            <a:r>
              <a:rPr kumimoji="1" lang="en-IE" altLang="ja-JP" dirty="0"/>
              <a:t>, Jean-Michel. </a:t>
            </a:r>
            <a:r>
              <a:rPr kumimoji="1" lang="en-IE" altLang="ja-JP" i="1" dirty="0"/>
              <a:t>James Joyce and the Politics of Egoism.</a:t>
            </a:r>
            <a:r>
              <a:rPr kumimoji="1" lang="en-IE" altLang="ja-JP" dirty="0"/>
              <a:t> Cambridge UP, 2001. </a:t>
            </a:r>
            <a:endParaRPr kumimoji="1" lang="ja-JP" altLang="en-US" dirty="0"/>
          </a:p>
        </p:txBody>
      </p:sp>
      <p:sp>
        <p:nvSpPr>
          <p:cNvPr id="3" name="コンテンツ プレースホルダー 2">
            <a:extLst>
              <a:ext uri="{FF2B5EF4-FFF2-40B4-BE49-F238E27FC236}">
                <a16:creationId xmlns:a16="http://schemas.microsoft.com/office/drawing/2014/main" id="{8025ED7B-954B-4CE2-9AB1-455C2DBD890A}"/>
              </a:ext>
            </a:extLst>
          </p:cNvPr>
          <p:cNvSpPr>
            <a:spLocks noGrp="1"/>
          </p:cNvSpPr>
          <p:nvPr>
            <p:ph idx="1"/>
          </p:nvPr>
        </p:nvSpPr>
        <p:spPr>
          <a:xfrm>
            <a:off x="838200" y="1597891"/>
            <a:ext cx="10515600" cy="5033818"/>
          </a:xfrm>
        </p:spPr>
        <p:txBody>
          <a:bodyPr>
            <a:normAutofit lnSpcReduction="10000"/>
          </a:bodyPr>
          <a:lstStyle/>
          <a:p>
            <a:pPr marL="0" indent="0" algn="just">
              <a:buNone/>
            </a:pPr>
            <a:r>
              <a:rPr kumimoji="1" lang="en-US" altLang="ja-JP" dirty="0">
                <a:solidFill>
                  <a:srgbClr val="FF0000"/>
                </a:solidFill>
              </a:rPr>
              <a:t>With Joyce, egoism has to be distinguished from egotism </a:t>
            </a:r>
            <a:r>
              <a:rPr kumimoji="1" lang="en-US" altLang="ja-JP" dirty="0"/>
              <a:t>. . . . Joyce never wrote his </a:t>
            </a:r>
            <a:r>
              <a:rPr kumimoji="1" lang="en-US" altLang="ja-JP" i="1" dirty="0"/>
              <a:t>Recollections</a:t>
            </a:r>
            <a:r>
              <a:rPr kumimoji="1" lang="en-US" altLang="ja-JP" dirty="0"/>
              <a:t> as Renan did, or kept private Memoirs as Stendhal did . . . . The main dissociation would follow </a:t>
            </a:r>
            <a:r>
              <a:rPr lang="en-US" altLang="ja-JP" dirty="0"/>
              <a:t>this division: </a:t>
            </a:r>
            <a:r>
              <a:rPr lang="en-US" altLang="ja-JP" u="sng" dirty="0"/>
              <a:t>if egotism implies the heroic cultivation of the self</a:t>
            </a:r>
            <a:r>
              <a:rPr lang="en-US" altLang="ja-JP" dirty="0"/>
              <a:t>, as we find in Romantic and post-Romantic literature, from Goethe to </a:t>
            </a:r>
            <a:r>
              <a:rPr lang="en-US" altLang="ja-JP" dirty="0" err="1"/>
              <a:t>Barrès</a:t>
            </a:r>
            <a:r>
              <a:rPr lang="en-US" altLang="ja-JP" dirty="0"/>
              <a:t>, via Stendhal, Baudelaire, and Gide, </a:t>
            </a:r>
            <a:r>
              <a:rPr lang="en-US" altLang="ja-JP" u="sng" dirty="0"/>
              <a:t>egoism implies a radical anarchism refusing any authority</a:t>
            </a:r>
            <a:r>
              <a:rPr lang="en-US" altLang="ja-JP" dirty="0"/>
              <a:t>. . . . Joyce always appeared impatient of literary egotism. For instance, in a conversation with Arthur Power . . . </a:t>
            </a:r>
            <a:r>
              <a:rPr lang="en-US" altLang="ja-JP" dirty="0">
                <a:solidFill>
                  <a:srgbClr val="FF0000"/>
                </a:solidFill>
              </a:rPr>
              <a:t>Joyce insisted that </a:t>
            </a:r>
            <a:r>
              <a:rPr lang="en-US" altLang="ja-JP" i="1" dirty="0">
                <a:solidFill>
                  <a:srgbClr val="FF0000"/>
                </a:solidFill>
              </a:rPr>
              <a:t>Ulysses</a:t>
            </a:r>
            <a:r>
              <a:rPr lang="en-US" altLang="ja-JP" dirty="0">
                <a:solidFill>
                  <a:srgbClr val="FF0000"/>
                </a:solidFill>
              </a:rPr>
              <a:t> critiqued egotism. </a:t>
            </a:r>
            <a:r>
              <a:rPr lang="en-US" altLang="ja-JP" dirty="0"/>
              <a:t>. . . Joyce’s initial Stirnerian position nevertheless forced him to see the ghosts surrounding the anti-Romantic “facts” he claimed he had never left aside. The egotist, like the ego, owns himself or herself only after having been reconciled with </a:t>
            </a:r>
            <a:r>
              <a:rPr lang="en-US" altLang="ja-JP" u="sng" dirty="0"/>
              <a:t>the various ghosts of an unconscious past</a:t>
            </a:r>
            <a:r>
              <a:rPr lang="en-US" altLang="ja-JP" dirty="0"/>
              <a:t>. (67-68)</a:t>
            </a: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59598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1D2644D-DA7C-4B4F-8230-709F53A17151}"/>
              </a:ext>
            </a:extLst>
          </p:cNvPr>
          <p:cNvSpPr>
            <a:spLocks noGrp="1"/>
          </p:cNvSpPr>
          <p:nvPr>
            <p:ph idx="1"/>
          </p:nvPr>
        </p:nvSpPr>
        <p:spPr>
          <a:xfrm>
            <a:off x="323273" y="192504"/>
            <a:ext cx="11637817" cy="6497053"/>
          </a:xfrm>
        </p:spPr>
        <p:txBody>
          <a:bodyPr>
            <a:normAutofit fontScale="92500" lnSpcReduction="10000"/>
          </a:bodyPr>
          <a:lstStyle/>
          <a:p>
            <a:pPr marL="0" indent="0">
              <a:buNone/>
            </a:pPr>
            <a:r>
              <a:rPr kumimoji="1" lang="ja-JP" altLang="en-US" dirty="0"/>
              <a:t>スティーヴンの母</a:t>
            </a:r>
            <a:r>
              <a:rPr lang="ja-JP" altLang="en-US" dirty="0"/>
              <a:t>の亡霊</a:t>
            </a:r>
            <a:endParaRPr kumimoji="1" lang="en-US" altLang="ja-JP" dirty="0"/>
          </a:p>
          <a:p>
            <a:pPr marL="0" indent="0">
              <a:buNone/>
            </a:pPr>
            <a:r>
              <a:rPr kumimoji="1" lang="ja-JP" altLang="en-US" dirty="0"/>
              <a:t>「むかしは美人のメイ・グールディングだったのよ。いまじゃ死人だけど</a:t>
            </a:r>
            <a:r>
              <a:rPr kumimoji="1" lang="en-US" altLang="ja-JP" dirty="0"/>
              <a:t>(</a:t>
            </a:r>
            <a:r>
              <a:rPr kumimoji="1" lang="en-IE" altLang="ja-JP" dirty="0"/>
              <a:t>I was once the beautiful May Goulding. I am dead)</a:t>
            </a:r>
            <a:r>
              <a:rPr kumimoji="1" lang="ja-JP" altLang="en-IE" dirty="0"/>
              <a:t>」</a:t>
            </a:r>
            <a:r>
              <a:rPr kumimoji="1" lang="ja-JP" altLang="en-US" dirty="0"/>
              <a:t> </a:t>
            </a:r>
            <a:r>
              <a:rPr kumimoji="1" lang="en-US" altLang="ja-JP" dirty="0"/>
              <a:t>(</a:t>
            </a:r>
            <a:r>
              <a:rPr kumimoji="1" lang="en-IE" altLang="ja-JP" i="1" dirty="0"/>
              <a:t>U</a:t>
            </a:r>
            <a:r>
              <a:rPr kumimoji="1" lang="en-IE" altLang="ja-JP" dirty="0"/>
              <a:t>-</a:t>
            </a:r>
            <a:r>
              <a:rPr kumimoji="1" lang="en-US" altLang="ja-JP" dirty="0"/>
              <a:t>Δ </a:t>
            </a:r>
            <a:r>
              <a:rPr kumimoji="1" lang="en-IE" altLang="ja-JP" dirty="0"/>
              <a:t>15.431)</a:t>
            </a:r>
            <a:endParaRPr lang="en-US" altLang="ja-JP" dirty="0"/>
          </a:p>
          <a:p>
            <a:pPr marL="0" indent="0">
              <a:buNone/>
            </a:pPr>
            <a:endParaRPr kumimoji="1" lang="en-US" altLang="ja-JP" dirty="0"/>
          </a:p>
          <a:p>
            <a:pPr marL="0" indent="0">
              <a:buNone/>
            </a:pPr>
            <a:r>
              <a:rPr kumimoji="1" lang="ja-JP" altLang="en-US" dirty="0"/>
              <a:t>ディグナムの亡霊</a:t>
            </a:r>
            <a:endParaRPr kumimoji="1" lang="en-US" altLang="ja-JP" dirty="0"/>
          </a:p>
          <a:p>
            <a:pPr marL="0" indent="0">
              <a:buNone/>
            </a:pPr>
            <a:r>
              <a:rPr kumimoji="1" lang="ja-JP" altLang="en-US" dirty="0"/>
              <a:t>「</a:t>
            </a:r>
            <a:r>
              <a:rPr lang="ja-JP" altLang="en-US" dirty="0"/>
              <a:t>おれは</a:t>
            </a:r>
            <a:r>
              <a:rPr kumimoji="1" lang="ja-JP" altLang="en-US" dirty="0"/>
              <a:t>かつて［中略］ミスタ・</a:t>
            </a:r>
            <a:r>
              <a:rPr kumimoji="1" lang="en-US" altLang="ja-JP" dirty="0"/>
              <a:t>J</a:t>
            </a:r>
            <a:r>
              <a:rPr kumimoji="1" lang="ja-JP" altLang="en-IE" dirty="0"/>
              <a:t>・</a:t>
            </a:r>
            <a:r>
              <a:rPr kumimoji="1" lang="en-IE" altLang="ja-JP" dirty="0"/>
              <a:t>H</a:t>
            </a:r>
            <a:r>
              <a:rPr kumimoji="1" lang="ja-JP" altLang="en-IE" dirty="0"/>
              <a:t>・</a:t>
            </a:r>
            <a:r>
              <a:rPr kumimoji="1" lang="ja-JP" altLang="en-US" dirty="0"/>
              <a:t>メントンに雇われていた。いまは［中略］この世を去った身</a:t>
            </a:r>
            <a:r>
              <a:rPr kumimoji="1" lang="en-US" altLang="ja-JP" dirty="0"/>
              <a:t>(</a:t>
            </a:r>
            <a:r>
              <a:rPr kumimoji="1" lang="en-IE" altLang="ja-JP" dirty="0"/>
              <a:t>Once I was in the employ of Mr J. H. </a:t>
            </a:r>
            <a:r>
              <a:rPr kumimoji="1" lang="en-IE" altLang="ja-JP" dirty="0" err="1"/>
              <a:t>Menton</a:t>
            </a:r>
            <a:r>
              <a:rPr kumimoji="1" lang="en-IE" altLang="ja-JP" dirty="0"/>
              <a:t> . . . Now I am defunct)</a:t>
            </a:r>
            <a:r>
              <a:rPr kumimoji="1" lang="ja-JP" altLang="en-IE" dirty="0"/>
              <a:t>」</a:t>
            </a:r>
            <a:r>
              <a:rPr kumimoji="1" lang="en-IE" altLang="ja-JP" dirty="0"/>
              <a:t>(</a:t>
            </a:r>
            <a:r>
              <a:rPr kumimoji="1" lang="en-IE" altLang="ja-JP" i="1" dirty="0"/>
              <a:t>U</a:t>
            </a:r>
            <a:r>
              <a:rPr kumimoji="1" lang="en-IE" altLang="ja-JP" dirty="0"/>
              <a:t>-</a:t>
            </a:r>
            <a:r>
              <a:rPr kumimoji="1" lang="en-US" altLang="ja-JP" dirty="0"/>
              <a:t>Δ </a:t>
            </a:r>
            <a:r>
              <a:rPr kumimoji="1" lang="en-IE" altLang="ja-JP" dirty="0"/>
              <a:t>15.202)</a:t>
            </a:r>
          </a:p>
          <a:p>
            <a:pPr marL="0" indent="0">
              <a:buNone/>
            </a:pPr>
            <a:endParaRPr lang="en-US" altLang="ja-JP" dirty="0"/>
          </a:p>
          <a:p>
            <a:pPr marL="0" indent="0">
              <a:buNone/>
            </a:pPr>
            <a:r>
              <a:rPr lang="ja-JP" altLang="en-US" dirty="0"/>
              <a:t>→</a:t>
            </a:r>
            <a:r>
              <a:rPr lang="en-US" altLang="ja-JP" dirty="0"/>
              <a:t>Goulding</a:t>
            </a:r>
            <a:r>
              <a:rPr lang="ja-JP" altLang="en-US" dirty="0"/>
              <a:t>と</a:t>
            </a:r>
            <a:r>
              <a:rPr lang="en-US" altLang="ja-JP" dirty="0"/>
              <a:t>ghoul</a:t>
            </a:r>
            <a:r>
              <a:rPr lang="ja-JP" altLang="en-US" dirty="0"/>
              <a:t>の音の繋がり</a:t>
            </a:r>
            <a:endParaRPr lang="en-US" altLang="ja-JP" dirty="0"/>
          </a:p>
          <a:p>
            <a:pPr marL="0" indent="0">
              <a:buNone/>
            </a:pPr>
            <a:r>
              <a:rPr kumimoji="1" lang="ja-JP" altLang="en-US" dirty="0"/>
              <a:t>→</a:t>
            </a:r>
            <a:r>
              <a:rPr lang="ja-JP" altLang="en-US" dirty="0"/>
              <a:t>「かつて～だった」ものが「いま」は「死」んでいる：一種の</a:t>
            </a:r>
            <a:r>
              <a:rPr lang="en-US" altLang="ja-JP" dirty="0"/>
              <a:t>“Metempsychosis”</a:t>
            </a:r>
            <a:r>
              <a:rPr lang="ja-JP" altLang="en-US" dirty="0"/>
              <a:t>？</a:t>
            </a:r>
            <a:endParaRPr lang="en-US" altLang="ja-JP" dirty="0"/>
          </a:p>
          <a:p>
            <a:pPr marL="0" indent="0">
              <a:buNone/>
            </a:pPr>
            <a:r>
              <a:rPr lang="ja-JP" altLang="en-US" dirty="0"/>
              <a:t>→生あるものが死ぬこと、そこにはキリスト教的（カトリック的）な「天国</a:t>
            </a:r>
            <a:r>
              <a:rPr lang="en-US" altLang="ja-JP" dirty="0"/>
              <a:t>(heaven)</a:t>
            </a:r>
            <a:r>
              <a:rPr lang="ja-JP" altLang="en-US" dirty="0"/>
              <a:t>」への救済はない</a:t>
            </a:r>
            <a:endParaRPr lang="en-US" altLang="ja-JP" dirty="0"/>
          </a:p>
          <a:p>
            <a:pPr marL="0" indent="0">
              <a:buNone/>
            </a:pPr>
            <a:r>
              <a:rPr lang="ja-JP" altLang="en-US" dirty="0"/>
              <a:t>→しかし、</a:t>
            </a:r>
            <a:r>
              <a:rPr lang="en-US" altLang="ja-JP" dirty="0"/>
              <a:t>“</a:t>
            </a:r>
            <a:r>
              <a:rPr lang="en-IE" altLang="ja-JP" dirty="0"/>
              <a:t>How is that possible?”</a:t>
            </a:r>
            <a:r>
              <a:rPr lang="ja-JP" altLang="en-US" dirty="0"/>
              <a:t>という「夜警」の問いは、いかにして「別の世界</a:t>
            </a:r>
            <a:r>
              <a:rPr lang="en-US" altLang="ja-JP" dirty="0"/>
              <a:t>(other world)</a:t>
            </a:r>
            <a:r>
              <a:rPr lang="ja-JP" altLang="en-US" dirty="0"/>
              <a:t>」は可能か、という問いに接続できるのでは？</a:t>
            </a:r>
            <a:endParaRPr kumimoji="1" lang="en-US" altLang="ja-JP" dirty="0"/>
          </a:p>
        </p:txBody>
      </p:sp>
    </p:spTree>
    <p:extLst>
      <p:ext uri="{BB962C8B-B14F-4D97-AF65-F5344CB8AC3E}">
        <p14:creationId xmlns:p14="http://schemas.microsoft.com/office/powerpoint/2010/main" val="206127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0730CE6-3ADE-45A6-A9B5-A2ED1509CE54}"/>
              </a:ext>
            </a:extLst>
          </p:cNvPr>
          <p:cNvSpPr>
            <a:spLocks noGrp="1"/>
          </p:cNvSpPr>
          <p:nvPr>
            <p:ph type="title"/>
          </p:nvPr>
        </p:nvSpPr>
        <p:spPr>
          <a:xfrm>
            <a:off x="932873" y="517236"/>
            <a:ext cx="10317018" cy="1510347"/>
          </a:xfrm>
        </p:spPr>
        <p:txBody>
          <a:bodyPr/>
          <a:lstStyle/>
          <a:p>
            <a:r>
              <a:rPr kumimoji="1" lang="ja-JP" altLang="en-US" dirty="0"/>
              <a:t>アリストテレスの議論：「可能態</a:t>
            </a:r>
            <a:r>
              <a:rPr kumimoji="1" lang="en-US" altLang="ja-JP" dirty="0"/>
              <a:t>(</a:t>
            </a:r>
            <a:r>
              <a:rPr kumimoji="1" lang="en-US" altLang="ja-JP" dirty="0" err="1"/>
              <a:t>dynamis</a:t>
            </a:r>
            <a:r>
              <a:rPr kumimoji="1" lang="en-US" altLang="ja-JP" dirty="0"/>
              <a:t>)</a:t>
            </a:r>
            <a:r>
              <a:rPr kumimoji="1" lang="ja-JP" altLang="en-US" dirty="0"/>
              <a:t>」と「現実態／実現態</a:t>
            </a:r>
            <a:r>
              <a:rPr kumimoji="1" lang="en-US" altLang="ja-JP" dirty="0"/>
              <a:t>(energeia)</a:t>
            </a:r>
            <a:r>
              <a:rPr kumimoji="1" lang="ja-JP" altLang="en-US" dirty="0"/>
              <a:t>」</a:t>
            </a:r>
            <a:br>
              <a:rPr kumimoji="1" lang="en-US" altLang="ja-JP" dirty="0"/>
            </a:br>
            <a:r>
              <a:rPr kumimoji="1" lang="en-US" altLang="ja-JP" sz="1800" dirty="0"/>
              <a:t>※</a:t>
            </a:r>
            <a:r>
              <a:rPr kumimoji="1" lang="ja-JP" altLang="en-US" sz="1800" dirty="0"/>
              <a:t>参考　アリストテレス</a:t>
            </a:r>
            <a:r>
              <a:rPr kumimoji="1" lang="en-US" altLang="ja-JP" sz="1800" dirty="0"/>
              <a:t>『</a:t>
            </a:r>
            <a:r>
              <a:rPr kumimoji="1" lang="ja-JP" altLang="en-US" sz="1800" dirty="0"/>
              <a:t>心とは何か</a:t>
            </a:r>
            <a:r>
              <a:rPr kumimoji="1" lang="en-US" altLang="ja-JP" sz="1800" dirty="0"/>
              <a:t>』</a:t>
            </a:r>
            <a:r>
              <a:rPr kumimoji="1" lang="ja-JP" altLang="en-US" sz="1800" dirty="0"/>
              <a:t>桑子敏雄訳、講談社学術文庫、</a:t>
            </a:r>
            <a:r>
              <a:rPr kumimoji="1" lang="en-US" altLang="ja-JP" sz="1800" dirty="0"/>
              <a:t>1999</a:t>
            </a:r>
            <a:r>
              <a:rPr kumimoji="1" lang="ja-JP" altLang="en-US" sz="1800" dirty="0"/>
              <a:t>年</a:t>
            </a:r>
          </a:p>
        </p:txBody>
      </p:sp>
      <p:pic>
        <p:nvPicPr>
          <p:cNvPr id="4" name="図 3">
            <a:extLst>
              <a:ext uri="{FF2B5EF4-FFF2-40B4-BE49-F238E27FC236}">
                <a16:creationId xmlns:a16="http://schemas.microsoft.com/office/drawing/2014/main" id="{C5BD5415-5CC1-4DC7-A734-013A443F43D6}"/>
              </a:ext>
            </a:extLst>
          </p:cNvPr>
          <p:cNvPicPr>
            <a:picLocks noChangeAspect="1"/>
          </p:cNvPicPr>
          <p:nvPr/>
        </p:nvPicPr>
        <p:blipFill>
          <a:blip r:embed="rId2"/>
          <a:stretch>
            <a:fillRect/>
          </a:stretch>
        </p:blipFill>
        <p:spPr>
          <a:xfrm>
            <a:off x="1334236" y="2464904"/>
            <a:ext cx="3205156" cy="2802835"/>
          </a:xfrm>
          <a:prstGeom prst="rect">
            <a:avLst/>
          </a:prstGeom>
        </p:spPr>
      </p:pic>
      <p:sp>
        <p:nvSpPr>
          <p:cNvPr id="5" name="矢印: 右 4">
            <a:extLst>
              <a:ext uri="{FF2B5EF4-FFF2-40B4-BE49-F238E27FC236}">
                <a16:creationId xmlns:a16="http://schemas.microsoft.com/office/drawing/2014/main" id="{DCB1F430-2A26-4335-8E64-D8DA797FA66F}"/>
              </a:ext>
            </a:extLst>
          </p:cNvPr>
          <p:cNvSpPr/>
          <p:nvPr/>
        </p:nvSpPr>
        <p:spPr>
          <a:xfrm>
            <a:off x="5118651" y="3428999"/>
            <a:ext cx="1311965" cy="69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3F6F70A1-0BC3-4AAD-B666-60DE8E4FCA1C}"/>
              </a:ext>
            </a:extLst>
          </p:cNvPr>
          <p:cNvPicPr>
            <a:picLocks noChangeAspect="1"/>
          </p:cNvPicPr>
          <p:nvPr/>
        </p:nvPicPr>
        <p:blipFill>
          <a:blip r:embed="rId3"/>
          <a:stretch>
            <a:fillRect/>
          </a:stretch>
        </p:blipFill>
        <p:spPr>
          <a:xfrm>
            <a:off x="7282380" y="1750870"/>
            <a:ext cx="2669685" cy="4005470"/>
          </a:xfrm>
          <a:prstGeom prst="rect">
            <a:avLst/>
          </a:prstGeom>
        </p:spPr>
      </p:pic>
      <p:sp>
        <p:nvSpPr>
          <p:cNvPr id="7" name="テキスト ボックス 6">
            <a:extLst>
              <a:ext uri="{FF2B5EF4-FFF2-40B4-BE49-F238E27FC236}">
                <a16:creationId xmlns:a16="http://schemas.microsoft.com/office/drawing/2014/main" id="{222357A2-8B76-4DD4-8296-EA7D882048A5}"/>
              </a:ext>
            </a:extLst>
          </p:cNvPr>
          <p:cNvSpPr txBox="1"/>
          <p:nvPr/>
        </p:nvSpPr>
        <p:spPr>
          <a:xfrm>
            <a:off x="1580322" y="5377070"/>
            <a:ext cx="3081130" cy="369332"/>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可能態</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(possible / possibility)</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02DDF9DC-93CD-4EEB-BB03-DD35A672C4CC}"/>
              </a:ext>
            </a:extLst>
          </p:cNvPr>
          <p:cNvSpPr txBox="1"/>
          <p:nvPr/>
        </p:nvSpPr>
        <p:spPr>
          <a:xfrm>
            <a:off x="6430616" y="5377070"/>
            <a:ext cx="2057401" cy="646331"/>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現実態／実現態</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(actual / actuality)</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87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0730CE6-3ADE-45A6-A9B5-A2ED1509CE54}"/>
              </a:ext>
            </a:extLst>
          </p:cNvPr>
          <p:cNvSpPr>
            <a:spLocks noGrp="1"/>
          </p:cNvSpPr>
          <p:nvPr>
            <p:ph type="title"/>
          </p:nvPr>
        </p:nvSpPr>
        <p:spPr>
          <a:xfrm>
            <a:off x="1015999" y="572655"/>
            <a:ext cx="10381673" cy="1454928"/>
          </a:xfrm>
        </p:spPr>
        <p:txBody>
          <a:bodyPr/>
          <a:lstStyle/>
          <a:p>
            <a:r>
              <a:rPr kumimoji="1" lang="ja-JP" altLang="en-US" sz="2400" dirty="0"/>
              <a:t>だが、ぼくは、エンテレケイアは、形相の形相は、つねに変転する形態を取りつづけるがゆえに、記憶することによってぼくであるのだ</a:t>
            </a:r>
            <a:r>
              <a:rPr kumimoji="1" lang="en-US" altLang="ja-JP" sz="2400" dirty="0"/>
              <a:t>(</a:t>
            </a:r>
            <a:r>
              <a:rPr kumimoji="1" lang="en-US" altLang="ja-JP" sz="2400" i="1" dirty="0"/>
              <a:t>U</a:t>
            </a:r>
            <a:r>
              <a:rPr kumimoji="1" lang="en-US" altLang="ja-JP" sz="2400" dirty="0"/>
              <a:t>-Δ 9.27)</a:t>
            </a:r>
            <a:r>
              <a:rPr kumimoji="1" lang="ja-JP" altLang="en-US" sz="2400" dirty="0"/>
              <a:t>／</a:t>
            </a:r>
            <a:r>
              <a:rPr kumimoji="1" lang="en-US" altLang="ja-JP" sz="2400" dirty="0"/>
              <a:t>But I, entelechy, form of forms, am I by memory because under everchanging forms. (</a:t>
            </a:r>
            <a:r>
              <a:rPr kumimoji="1" lang="en-US" altLang="ja-JP" sz="2400" i="1" dirty="0"/>
              <a:t>U</a:t>
            </a:r>
            <a:r>
              <a:rPr kumimoji="1" lang="en-US" altLang="ja-JP" sz="2400" dirty="0"/>
              <a:t> 9.208-09)</a:t>
            </a:r>
            <a:endParaRPr kumimoji="1" lang="ja-JP" altLang="en-US" sz="2400" dirty="0"/>
          </a:p>
        </p:txBody>
      </p:sp>
      <p:pic>
        <p:nvPicPr>
          <p:cNvPr id="4" name="図 3">
            <a:extLst>
              <a:ext uri="{FF2B5EF4-FFF2-40B4-BE49-F238E27FC236}">
                <a16:creationId xmlns:a16="http://schemas.microsoft.com/office/drawing/2014/main" id="{C5BD5415-5CC1-4DC7-A734-013A443F43D6}"/>
              </a:ext>
            </a:extLst>
          </p:cNvPr>
          <p:cNvPicPr>
            <a:picLocks noChangeAspect="1"/>
          </p:cNvPicPr>
          <p:nvPr/>
        </p:nvPicPr>
        <p:blipFill>
          <a:blip r:embed="rId2"/>
          <a:stretch>
            <a:fillRect/>
          </a:stretch>
        </p:blipFill>
        <p:spPr>
          <a:xfrm>
            <a:off x="1250512" y="3047926"/>
            <a:ext cx="2409550" cy="2107096"/>
          </a:xfrm>
          <a:prstGeom prst="rect">
            <a:avLst/>
          </a:prstGeom>
        </p:spPr>
      </p:pic>
      <p:sp>
        <p:nvSpPr>
          <p:cNvPr id="5" name="矢印: 右 4">
            <a:extLst>
              <a:ext uri="{FF2B5EF4-FFF2-40B4-BE49-F238E27FC236}">
                <a16:creationId xmlns:a16="http://schemas.microsoft.com/office/drawing/2014/main" id="{DCB1F430-2A26-4335-8E64-D8DA797FA66F}"/>
              </a:ext>
            </a:extLst>
          </p:cNvPr>
          <p:cNvSpPr/>
          <p:nvPr/>
        </p:nvSpPr>
        <p:spPr>
          <a:xfrm>
            <a:off x="3660063" y="3753605"/>
            <a:ext cx="1159875" cy="69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3F6F70A1-0BC3-4AAD-B666-60DE8E4FCA1C}"/>
              </a:ext>
            </a:extLst>
          </p:cNvPr>
          <p:cNvPicPr>
            <a:picLocks noChangeAspect="1"/>
          </p:cNvPicPr>
          <p:nvPr/>
        </p:nvPicPr>
        <p:blipFill>
          <a:blip r:embed="rId3"/>
          <a:stretch>
            <a:fillRect/>
          </a:stretch>
        </p:blipFill>
        <p:spPr>
          <a:xfrm>
            <a:off x="8644041" y="1640892"/>
            <a:ext cx="2669685" cy="4005470"/>
          </a:xfrm>
          <a:prstGeom prst="rect">
            <a:avLst/>
          </a:prstGeom>
        </p:spPr>
      </p:pic>
      <p:sp>
        <p:nvSpPr>
          <p:cNvPr id="7" name="テキスト ボックス 6">
            <a:extLst>
              <a:ext uri="{FF2B5EF4-FFF2-40B4-BE49-F238E27FC236}">
                <a16:creationId xmlns:a16="http://schemas.microsoft.com/office/drawing/2014/main" id="{222357A2-8B76-4DD4-8296-EA7D882048A5}"/>
              </a:ext>
            </a:extLst>
          </p:cNvPr>
          <p:cNvSpPr txBox="1"/>
          <p:nvPr/>
        </p:nvSpPr>
        <p:spPr>
          <a:xfrm>
            <a:off x="1250513" y="5377070"/>
            <a:ext cx="1790862" cy="646331"/>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可能態</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(possible / possibility)</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02DDF9DC-93CD-4EEB-BB03-DD35A672C4CC}"/>
              </a:ext>
            </a:extLst>
          </p:cNvPr>
          <p:cNvSpPr txBox="1"/>
          <p:nvPr/>
        </p:nvSpPr>
        <p:spPr>
          <a:xfrm>
            <a:off x="5074615" y="4830417"/>
            <a:ext cx="2380402" cy="646331"/>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現実態／実現態</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(actual / actuality)</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1F6F8905-BDCF-4A13-897F-2F357C185ED4}"/>
              </a:ext>
            </a:extLst>
          </p:cNvPr>
          <p:cNvPicPr>
            <a:picLocks noChangeAspect="1"/>
          </p:cNvPicPr>
          <p:nvPr/>
        </p:nvPicPr>
        <p:blipFill>
          <a:blip r:embed="rId4"/>
          <a:stretch>
            <a:fillRect/>
          </a:stretch>
        </p:blipFill>
        <p:spPr>
          <a:xfrm>
            <a:off x="4961850" y="3154090"/>
            <a:ext cx="2380402" cy="1534607"/>
          </a:xfrm>
          <a:prstGeom prst="rect">
            <a:avLst/>
          </a:prstGeom>
        </p:spPr>
      </p:pic>
      <p:pic>
        <p:nvPicPr>
          <p:cNvPr id="10" name="図 9">
            <a:extLst>
              <a:ext uri="{FF2B5EF4-FFF2-40B4-BE49-F238E27FC236}">
                <a16:creationId xmlns:a16="http://schemas.microsoft.com/office/drawing/2014/main" id="{610D9CC0-EE4F-401E-BC38-42654D937FE0}"/>
              </a:ext>
            </a:extLst>
          </p:cNvPr>
          <p:cNvPicPr>
            <a:picLocks noChangeAspect="1"/>
          </p:cNvPicPr>
          <p:nvPr/>
        </p:nvPicPr>
        <p:blipFill>
          <a:blip r:embed="rId5"/>
          <a:stretch>
            <a:fillRect/>
          </a:stretch>
        </p:blipFill>
        <p:spPr>
          <a:xfrm>
            <a:off x="7605636" y="3643627"/>
            <a:ext cx="1194920" cy="755970"/>
          </a:xfrm>
          <a:prstGeom prst="rect">
            <a:avLst/>
          </a:prstGeom>
        </p:spPr>
      </p:pic>
      <p:sp>
        <p:nvSpPr>
          <p:cNvPr id="11" name="テキスト ボックス 10">
            <a:extLst>
              <a:ext uri="{FF2B5EF4-FFF2-40B4-BE49-F238E27FC236}">
                <a16:creationId xmlns:a16="http://schemas.microsoft.com/office/drawing/2014/main" id="{ECB6E1FE-1DAB-4BEC-ABFD-3939B228D016}"/>
              </a:ext>
            </a:extLst>
          </p:cNvPr>
          <p:cNvSpPr txBox="1"/>
          <p:nvPr/>
        </p:nvSpPr>
        <p:spPr>
          <a:xfrm>
            <a:off x="8268952" y="5605670"/>
            <a:ext cx="3128720" cy="646331"/>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終局態</a:t>
            </a:r>
            <a:r>
              <a:rPr kumimoji="1" lang="en-US" altLang="ja-JP"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(entelechy)</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→ギリシャ語の</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telos</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「目的」が含まれる</a:t>
            </a:r>
          </a:p>
        </p:txBody>
      </p:sp>
      <p:pic>
        <p:nvPicPr>
          <p:cNvPr id="12" name="図 11">
            <a:extLst>
              <a:ext uri="{FF2B5EF4-FFF2-40B4-BE49-F238E27FC236}">
                <a16:creationId xmlns:a16="http://schemas.microsoft.com/office/drawing/2014/main" id="{26BAA912-9D67-45FB-8494-D34BEE2FF020}"/>
              </a:ext>
            </a:extLst>
          </p:cNvPr>
          <p:cNvPicPr>
            <a:picLocks noChangeAspect="1"/>
          </p:cNvPicPr>
          <p:nvPr/>
        </p:nvPicPr>
        <p:blipFill>
          <a:blip r:embed="rId6"/>
          <a:stretch>
            <a:fillRect/>
          </a:stretch>
        </p:blipFill>
        <p:spPr>
          <a:xfrm>
            <a:off x="5169327" y="5605670"/>
            <a:ext cx="1853345" cy="786452"/>
          </a:xfrm>
          <a:prstGeom prst="rect">
            <a:avLst/>
          </a:prstGeom>
        </p:spPr>
      </p:pic>
      <p:pic>
        <p:nvPicPr>
          <p:cNvPr id="2" name="図 1">
            <a:extLst>
              <a:ext uri="{FF2B5EF4-FFF2-40B4-BE49-F238E27FC236}">
                <a16:creationId xmlns:a16="http://schemas.microsoft.com/office/drawing/2014/main" id="{DD16970B-EA86-4ADE-B7FF-0D742709BEE1}"/>
              </a:ext>
            </a:extLst>
          </p:cNvPr>
          <p:cNvPicPr>
            <a:picLocks noChangeAspect="1"/>
          </p:cNvPicPr>
          <p:nvPr/>
        </p:nvPicPr>
        <p:blipFill>
          <a:blip r:embed="rId7"/>
          <a:stretch>
            <a:fillRect/>
          </a:stretch>
        </p:blipFill>
        <p:spPr>
          <a:xfrm>
            <a:off x="8268951" y="4865019"/>
            <a:ext cx="2438611" cy="768163"/>
          </a:xfrm>
          <a:prstGeom prst="rect">
            <a:avLst/>
          </a:prstGeom>
        </p:spPr>
      </p:pic>
    </p:spTree>
    <p:extLst>
      <p:ext uri="{BB962C8B-B14F-4D97-AF65-F5344CB8AC3E}">
        <p14:creationId xmlns:p14="http://schemas.microsoft.com/office/powerpoint/2010/main" val="128849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061D6-F14F-4AED-BB97-6506045F3AC3}"/>
              </a:ext>
            </a:extLst>
          </p:cNvPr>
          <p:cNvSpPr>
            <a:spLocks noGrp="1"/>
          </p:cNvSpPr>
          <p:nvPr>
            <p:ph type="title"/>
          </p:nvPr>
        </p:nvSpPr>
        <p:spPr/>
        <p:txBody>
          <a:bodyPr/>
          <a:lstStyle/>
          <a:p>
            <a:r>
              <a:rPr kumimoji="1" lang="ja-JP" altLang="en-US" dirty="0"/>
              <a:t>歴史と可能態／可能態としての歴史</a:t>
            </a:r>
          </a:p>
        </p:txBody>
      </p:sp>
      <p:sp>
        <p:nvSpPr>
          <p:cNvPr id="3" name="コンテンツ プレースホルダー 2">
            <a:extLst>
              <a:ext uri="{FF2B5EF4-FFF2-40B4-BE49-F238E27FC236}">
                <a16:creationId xmlns:a16="http://schemas.microsoft.com/office/drawing/2014/main" id="{BB2AD19D-7EA4-4DA4-8AF5-275FA3F3F931}"/>
              </a:ext>
            </a:extLst>
          </p:cNvPr>
          <p:cNvSpPr>
            <a:spLocks noGrp="1"/>
          </p:cNvSpPr>
          <p:nvPr>
            <p:ph idx="1"/>
          </p:nvPr>
        </p:nvSpPr>
        <p:spPr/>
        <p:txBody>
          <a:bodyPr>
            <a:normAutofit fontScale="77500" lnSpcReduction="20000"/>
          </a:bodyPr>
          <a:lstStyle/>
          <a:p>
            <a:pPr marL="0" indent="0">
              <a:buNone/>
            </a:pPr>
            <a:r>
              <a:rPr kumimoji="1" lang="en-US" altLang="ja-JP" dirty="0"/>
              <a:t>Had Pyrrhus not fallen by a beldam's hand in Argos or Julius Caesar not been knifed to death. They are not to be thought away. Time has branded them and fettered they are lodged in the room of the infinite possibilities they have ousted. </a:t>
            </a:r>
            <a:r>
              <a:rPr kumimoji="1" lang="en-US" altLang="ja-JP" dirty="0">
                <a:solidFill>
                  <a:srgbClr val="FF0000"/>
                </a:solidFill>
              </a:rPr>
              <a:t>But can those have been possible seeing that they never were? Or was that only possible which came to pass?</a:t>
            </a:r>
            <a:r>
              <a:rPr kumimoji="1" lang="en-US" altLang="ja-JP" dirty="0">
                <a:solidFill>
                  <a:srgbClr val="FFFF00"/>
                </a:solidFill>
              </a:rPr>
              <a:t> </a:t>
            </a:r>
            <a:r>
              <a:rPr kumimoji="1" lang="en-US" altLang="ja-JP" dirty="0"/>
              <a:t>Weave, weaver of the wind. (</a:t>
            </a:r>
            <a:r>
              <a:rPr kumimoji="1" lang="en-US" altLang="ja-JP" i="1" dirty="0"/>
              <a:t>U</a:t>
            </a:r>
            <a:r>
              <a:rPr kumimoji="1" lang="en-US" altLang="ja-JP" dirty="0"/>
              <a:t> 2.48-53)</a:t>
            </a:r>
          </a:p>
          <a:p>
            <a:pPr marL="0" indent="0">
              <a:buNone/>
            </a:pPr>
            <a:endParaRPr lang="en-US" altLang="ja-JP" dirty="0"/>
          </a:p>
          <a:p>
            <a:pPr marL="0" indent="0">
              <a:buNone/>
            </a:pPr>
            <a:r>
              <a:rPr kumimoji="1" lang="ja-JP" altLang="en-US" dirty="0"/>
              <a:t>ピュロスがアルゴスの町で老婆の手にかからなかったら、またはユリウス・カエサルが刺し殺されなかったら。考えて消してしまえるわけじゃなし。時が二人に烙印を押したのだから。二人は足伽をはめられて、自分が追い払った無数の可能性と一つ部屋に閉じ込められたのだから。</a:t>
            </a:r>
            <a:r>
              <a:rPr kumimoji="1" lang="ja-JP" altLang="en-US" dirty="0">
                <a:solidFill>
                  <a:srgbClr val="FF0000"/>
                </a:solidFill>
              </a:rPr>
              <a:t>でも、そういう可能性はつまりは実現しなかったのだから、可能だったと言えるのかな？それとも、実現したものだけが可能だったのかしら？</a:t>
            </a:r>
            <a:r>
              <a:rPr kumimoji="1" lang="ja-JP" altLang="en-US" dirty="0"/>
              <a:t>織るがいい、風の織り手よ。</a:t>
            </a:r>
            <a:r>
              <a:rPr kumimoji="1" lang="en-US" altLang="ja-JP" dirty="0"/>
              <a:t>(</a:t>
            </a:r>
            <a:r>
              <a:rPr lang="en-US" altLang="ja-JP" i="1" dirty="0"/>
              <a:t>U</a:t>
            </a:r>
            <a:r>
              <a:rPr lang="en-US" altLang="ja-JP" dirty="0"/>
              <a:t>-Δ 2.68)</a:t>
            </a:r>
          </a:p>
          <a:p>
            <a:pPr marL="0" indent="0">
              <a:buNone/>
            </a:pPr>
            <a:endParaRPr kumimoji="1" lang="en-US" altLang="ja-JP" dirty="0"/>
          </a:p>
          <a:p>
            <a:pPr marL="0" indent="0">
              <a:buNone/>
            </a:pPr>
            <a:r>
              <a:rPr lang="ja-JP" altLang="en-US" dirty="0"/>
              <a:t>→</a:t>
            </a:r>
            <a:r>
              <a:rPr lang="en-US" altLang="ja-JP" dirty="0"/>
              <a:t>Cf:</a:t>
            </a:r>
            <a:r>
              <a:rPr lang="ja-JP" altLang="en-US" dirty="0"/>
              <a:t>　吉川信「</a:t>
            </a:r>
            <a:r>
              <a:rPr lang="en-US" altLang="ja-JP" dirty="0"/>
              <a:t>‘Nestor’</a:t>
            </a:r>
            <a:r>
              <a:rPr lang="ja-JP" altLang="en-US" dirty="0"/>
              <a:t>／歴史／悪夢ースティーヴン史観ー」</a:t>
            </a:r>
            <a:r>
              <a:rPr lang="en-US" altLang="ja-JP" i="1" dirty="0"/>
              <a:t>Joycean Japan</a:t>
            </a:r>
            <a:r>
              <a:rPr lang="en-US" altLang="ja-JP" dirty="0"/>
              <a:t>, no.3, 1992, pp.65-78.</a:t>
            </a: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34186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F598EC-4A38-4879-9F6A-1CDB59C41EFF}"/>
              </a:ext>
            </a:extLst>
          </p:cNvPr>
          <p:cNvSpPr>
            <a:spLocks noGrp="1"/>
          </p:cNvSpPr>
          <p:nvPr>
            <p:ph type="title"/>
          </p:nvPr>
        </p:nvSpPr>
        <p:spPr>
          <a:xfrm>
            <a:off x="350982" y="138546"/>
            <a:ext cx="11002818" cy="942110"/>
          </a:xfrm>
        </p:spPr>
        <p:txBody>
          <a:bodyPr>
            <a:normAutofit/>
          </a:bodyPr>
          <a:lstStyle/>
          <a:p>
            <a:r>
              <a:rPr kumimoji="1" lang="ja-JP" altLang="en-US" sz="3200" dirty="0"/>
              <a:t>ブルームもまた「可能態としての歴史」を考える</a:t>
            </a:r>
          </a:p>
        </p:txBody>
      </p:sp>
      <p:sp>
        <p:nvSpPr>
          <p:cNvPr id="3" name="コンテンツ プレースホルダー 2">
            <a:extLst>
              <a:ext uri="{FF2B5EF4-FFF2-40B4-BE49-F238E27FC236}">
                <a16:creationId xmlns:a16="http://schemas.microsoft.com/office/drawing/2014/main" id="{2CD590C8-6271-4C69-A55B-48244D68B7F2}"/>
              </a:ext>
            </a:extLst>
          </p:cNvPr>
          <p:cNvSpPr>
            <a:spLocks noGrp="1"/>
          </p:cNvSpPr>
          <p:nvPr>
            <p:ph idx="1"/>
          </p:nvPr>
        </p:nvSpPr>
        <p:spPr>
          <a:xfrm>
            <a:off x="838200" y="1385456"/>
            <a:ext cx="10515600" cy="5333998"/>
          </a:xfrm>
        </p:spPr>
        <p:txBody>
          <a:bodyPr>
            <a:normAutofit/>
          </a:bodyPr>
          <a:lstStyle/>
          <a:p>
            <a:pPr marL="0" indent="0">
              <a:buNone/>
            </a:pPr>
            <a:r>
              <a:rPr kumimoji="1" lang="ja-JP" altLang="en-US" dirty="0"/>
              <a:t>おれはなぜ彼のあとをつける？　でもな、やつらのなかではあれが一番ましなんだ。もしミセス・ボ</a:t>
            </a:r>
            <a:r>
              <a:rPr lang="ja-JP" altLang="en-US" dirty="0"/>
              <a:t>ー</a:t>
            </a:r>
            <a:r>
              <a:rPr kumimoji="1" lang="ja-JP" altLang="en-US" dirty="0"/>
              <a:t>フォイ・ピュアフォイのことを聞かなかったら、あそこに行きもしなかったし会いもしなかったろう。キスメットだよ。宿命ってやつ。</a:t>
            </a:r>
            <a:r>
              <a:rPr kumimoji="1" lang="en-US" altLang="ja-JP" dirty="0"/>
              <a:t>(</a:t>
            </a:r>
            <a:r>
              <a:rPr kumimoji="1" lang="en-US" altLang="ja-JP" i="1" dirty="0"/>
              <a:t>U</a:t>
            </a:r>
            <a:r>
              <a:rPr kumimoji="1" lang="en-US" altLang="ja-JP" dirty="0"/>
              <a:t>-Δ 15.156)</a:t>
            </a:r>
          </a:p>
          <a:p>
            <a:pPr marL="0" indent="0">
              <a:buNone/>
            </a:pPr>
            <a:r>
              <a:rPr kumimoji="1" lang="en-US" altLang="ja-JP" dirty="0"/>
              <a:t>What am I following him for? Still, he’s the best of that lot. If I hadn't heard about </a:t>
            </a:r>
            <a:r>
              <a:rPr kumimoji="1" lang="en-US" altLang="ja-JP" dirty="0" err="1"/>
              <a:t>Mrs</a:t>
            </a:r>
            <a:r>
              <a:rPr kumimoji="1" lang="en-US" altLang="ja-JP" dirty="0"/>
              <a:t> Beaufoy Purefoy I wouldn't have gone and wouldn't have met. Kismet. (</a:t>
            </a:r>
            <a:r>
              <a:rPr kumimoji="1" lang="en-US" altLang="ja-JP" i="1" dirty="0"/>
              <a:t>U</a:t>
            </a:r>
            <a:r>
              <a:rPr kumimoji="1" lang="en-US" altLang="ja-JP" dirty="0"/>
              <a:t> 15.639-41)</a:t>
            </a:r>
          </a:p>
          <a:p>
            <a:pPr marL="0" indent="0">
              <a:buNone/>
            </a:pPr>
            <a:endParaRPr kumimoji="1" lang="en-US" altLang="ja-JP" dirty="0"/>
          </a:p>
          <a:p>
            <a:pPr marL="0" indent="0">
              <a:buNone/>
            </a:pPr>
            <a:r>
              <a:rPr lang="ja-JP" altLang="en-US" dirty="0"/>
              <a:t>→ブルームが今この娼家にいるのは、第</a:t>
            </a:r>
            <a:r>
              <a:rPr lang="en-US" altLang="ja-JP" dirty="0"/>
              <a:t>8</a:t>
            </a:r>
            <a:r>
              <a:rPr lang="ja-JP" altLang="en-US" dirty="0"/>
              <a:t>挿話でミセス・ブリーンからミセス・ピュアフォイが</a:t>
            </a:r>
            <a:r>
              <a:rPr lang="en-US" altLang="ja-JP" dirty="0"/>
              <a:t>3</a:t>
            </a:r>
            <a:r>
              <a:rPr lang="ja-JP" altLang="en-US" dirty="0"/>
              <a:t>日の難産に苦しんでいると聞き</a:t>
            </a:r>
            <a:r>
              <a:rPr lang="en-US" altLang="ja-JP" dirty="0"/>
              <a:t>(</a:t>
            </a:r>
            <a:r>
              <a:rPr lang="en-US" altLang="ja-JP" i="1" dirty="0"/>
              <a:t>U</a:t>
            </a:r>
            <a:r>
              <a:rPr lang="en-US" altLang="ja-JP" dirty="0"/>
              <a:t> 8.276-83)</a:t>
            </a:r>
            <a:r>
              <a:rPr lang="ja-JP" altLang="en-US" dirty="0"/>
              <a:t>、第</a:t>
            </a:r>
            <a:r>
              <a:rPr lang="en-US" altLang="ja-JP" dirty="0"/>
              <a:t>14</a:t>
            </a:r>
            <a:r>
              <a:rPr lang="ja-JP" altLang="en-US" dirty="0"/>
              <a:t>挿話で産院に見舞ったから</a:t>
            </a:r>
            <a:endParaRPr kumimoji="1" lang="ja-JP" altLang="en-US" dirty="0"/>
          </a:p>
        </p:txBody>
      </p:sp>
    </p:spTree>
    <p:extLst>
      <p:ext uri="{BB962C8B-B14F-4D97-AF65-F5344CB8AC3E}">
        <p14:creationId xmlns:p14="http://schemas.microsoft.com/office/powerpoint/2010/main" val="279391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F3EF98-CC83-4C46-BC0E-81F050AD5571}"/>
              </a:ext>
            </a:extLst>
          </p:cNvPr>
          <p:cNvSpPr>
            <a:spLocks noGrp="1"/>
          </p:cNvSpPr>
          <p:nvPr>
            <p:ph type="title"/>
          </p:nvPr>
        </p:nvSpPr>
        <p:spPr>
          <a:xfrm>
            <a:off x="341745" y="365125"/>
            <a:ext cx="11012055" cy="798657"/>
          </a:xfrm>
        </p:spPr>
        <p:txBody>
          <a:bodyPr>
            <a:normAutofit fontScale="90000"/>
          </a:bodyPr>
          <a:lstStyle/>
          <a:p>
            <a:r>
              <a:rPr kumimoji="1" lang="ja-JP" altLang="en-US" dirty="0"/>
              <a:t>ヒュー・ケナーの議論（</a:t>
            </a:r>
            <a:r>
              <a:rPr kumimoji="1" lang="en-US" altLang="ja-JP" dirty="0"/>
              <a:t>Kenner, Hugh. </a:t>
            </a:r>
            <a:r>
              <a:rPr kumimoji="1" lang="en-US" altLang="ja-JP" i="1" dirty="0"/>
              <a:t>Dublin’s Joyce</a:t>
            </a:r>
            <a:r>
              <a:rPr kumimoji="1" lang="en-US" altLang="ja-JP" dirty="0"/>
              <a:t>, 1955. Columbia UP, 1987.)</a:t>
            </a:r>
            <a:endParaRPr kumimoji="1" lang="ja-JP" altLang="en-US" dirty="0"/>
          </a:p>
        </p:txBody>
      </p:sp>
      <p:sp>
        <p:nvSpPr>
          <p:cNvPr id="3" name="コンテンツ プレースホルダー 2">
            <a:extLst>
              <a:ext uri="{FF2B5EF4-FFF2-40B4-BE49-F238E27FC236}">
                <a16:creationId xmlns:a16="http://schemas.microsoft.com/office/drawing/2014/main" id="{B7C561DE-BFF6-44CF-9C65-29C4AAB37D5D}"/>
              </a:ext>
            </a:extLst>
          </p:cNvPr>
          <p:cNvSpPr>
            <a:spLocks noGrp="1"/>
          </p:cNvSpPr>
          <p:nvPr>
            <p:ph idx="1"/>
          </p:nvPr>
        </p:nvSpPr>
        <p:spPr>
          <a:xfrm>
            <a:off x="480291" y="1825624"/>
            <a:ext cx="11342253" cy="4963103"/>
          </a:xfrm>
        </p:spPr>
        <p:txBody>
          <a:bodyPr>
            <a:normAutofit fontScale="92500" lnSpcReduction="10000"/>
          </a:bodyPr>
          <a:lstStyle/>
          <a:p>
            <a:pPr marL="0" indent="0" algn="just">
              <a:buNone/>
            </a:pPr>
            <a:r>
              <a:rPr kumimoji="1" lang="en-US" altLang="ja-JP" dirty="0"/>
              <a:t>  </a:t>
            </a:r>
            <a:r>
              <a:rPr kumimoji="1" lang="en-US" altLang="ja-JP" dirty="0">
                <a:solidFill>
                  <a:srgbClr val="FF0000"/>
                </a:solidFill>
              </a:rPr>
              <a:t>The theme of might-have-been </a:t>
            </a:r>
            <a:r>
              <a:rPr kumimoji="1" lang="en-US" altLang="ja-JP" dirty="0"/>
              <a:t>is endemic to Joyce’s books: Richard Rowan’s fear lest he deprive his wife of some moments of passion that ought to have been hers, </a:t>
            </a:r>
            <a:r>
              <a:rPr kumimoji="1" lang="en-US" altLang="ja-JP" u="sng" dirty="0"/>
              <a:t>Stephen's speculation (“Weave, weaver of the wind") on the events of history “lodged in the room of the infinite possibilities they have ousted,”</a:t>
            </a:r>
            <a:r>
              <a:rPr kumimoji="1" lang="en-US" altLang="ja-JP" dirty="0"/>
              <a:t> . . . Its layers of meaning are numerous. It is the paralysis of the City, at one level; the rhythm of the Dubliners’ lives rises to no festivity and is sustained by no community; in the drabness of mediaeval peasant life without its seasonal joyfulness, they oscillate between bricks and ghosts. It is the paralysis of the person, at another level, though it is seldom evident that these persons are so circumstanced that they might have chosen differently. But at the most important level it is metaphysical: the Exiles are exiled from the garden, and the key to their plight, as </a:t>
            </a:r>
            <a:r>
              <a:rPr kumimoji="1" lang="en-US" altLang="ja-JP" i="1" dirty="0"/>
              <a:t>Finnegans Wake </a:t>
            </a:r>
            <a:r>
              <a:rPr kumimoji="1" lang="en-US" altLang="ja-JP" dirty="0"/>
              <a:t>brings forward, is the Fall. Joyce's world, as the Rev. Walter Ong has written of Kafka’s, “is governed by the sense in which man’s actions are carried on in a setting to which they are irrelevant.” (48)</a:t>
            </a:r>
            <a:endParaRPr kumimoji="1" lang="ja-JP" altLang="en-US" dirty="0"/>
          </a:p>
        </p:txBody>
      </p:sp>
    </p:spTree>
    <p:extLst>
      <p:ext uri="{BB962C8B-B14F-4D97-AF65-F5344CB8AC3E}">
        <p14:creationId xmlns:p14="http://schemas.microsoft.com/office/powerpoint/2010/main" val="89911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91750-D56D-48BF-A432-7AE668A746C6}"/>
              </a:ext>
            </a:extLst>
          </p:cNvPr>
          <p:cNvSpPr>
            <a:spLocks noGrp="1"/>
          </p:cNvSpPr>
          <p:nvPr>
            <p:ph type="title"/>
          </p:nvPr>
        </p:nvSpPr>
        <p:spPr>
          <a:xfrm>
            <a:off x="387927" y="365126"/>
            <a:ext cx="11563928" cy="835602"/>
          </a:xfrm>
        </p:spPr>
        <p:txBody>
          <a:bodyPr/>
          <a:lstStyle/>
          <a:p>
            <a:r>
              <a:rPr kumimoji="1" lang="ja-JP" altLang="en-US" dirty="0"/>
              <a:t>第</a:t>
            </a:r>
            <a:r>
              <a:rPr kumimoji="1" lang="en-US" altLang="ja-JP" dirty="0"/>
              <a:t>15</a:t>
            </a:r>
            <a:r>
              <a:rPr kumimoji="1" lang="ja-JP" altLang="en-US" dirty="0"/>
              <a:t>挿話の夢幻劇</a:t>
            </a:r>
            <a:r>
              <a:rPr kumimoji="1" lang="en-US" altLang="ja-JP" dirty="0"/>
              <a:t>(</a:t>
            </a:r>
            <a:r>
              <a:rPr kumimoji="1" lang="en-IE" altLang="ja-JP" dirty="0"/>
              <a:t>dream play)</a:t>
            </a:r>
            <a:r>
              <a:rPr kumimoji="1" lang="ja-JP" altLang="en-US" dirty="0"/>
              <a:t>が意味するもの</a:t>
            </a:r>
          </a:p>
        </p:txBody>
      </p:sp>
      <p:sp>
        <p:nvSpPr>
          <p:cNvPr id="3" name="コンテンツ プレースホルダー 2">
            <a:extLst>
              <a:ext uri="{FF2B5EF4-FFF2-40B4-BE49-F238E27FC236}">
                <a16:creationId xmlns:a16="http://schemas.microsoft.com/office/drawing/2014/main" id="{47A2286E-3342-4CF1-8A4A-E81593F51A3A}"/>
              </a:ext>
            </a:extLst>
          </p:cNvPr>
          <p:cNvSpPr>
            <a:spLocks noGrp="1"/>
          </p:cNvSpPr>
          <p:nvPr>
            <p:ph idx="1"/>
          </p:nvPr>
        </p:nvSpPr>
        <p:spPr>
          <a:xfrm>
            <a:off x="600363" y="1274619"/>
            <a:ext cx="11351491" cy="5583382"/>
          </a:xfrm>
        </p:spPr>
        <p:txBody>
          <a:bodyPr>
            <a:normAutofit/>
          </a:bodyPr>
          <a:lstStyle/>
          <a:p>
            <a:pPr marL="0" indent="0">
              <a:buNone/>
            </a:pPr>
            <a:r>
              <a:rPr kumimoji="1" lang="ja-JP" altLang="en-US" dirty="0"/>
              <a:t>現実と妄想、現実と夢想、現実と夢という二元論（二項対立）</a:t>
            </a:r>
            <a:r>
              <a:rPr lang="ja-JP" altLang="en-US" dirty="0"/>
              <a:t>ではなく、むしろアリストテレスの「可能態」の議論から考えるべきではないか</a:t>
            </a:r>
            <a:endParaRPr lang="en-US" altLang="ja-JP" dirty="0"/>
          </a:p>
          <a:p>
            <a:pPr marL="0" indent="0">
              <a:buNone/>
            </a:pPr>
            <a:r>
              <a:rPr lang="ja-JP" altLang="en-US" dirty="0"/>
              <a:t>→「輪廻転生」は犬と人間のあいだにも、起こりうる</a:t>
            </a:r>
            <a:r>
              <a:rPr lang="en-US" altLang="ja-JP" dirty="0"/>
              <a:t>(How is that possible?)</a:t>
            </a:r>
          </a:p>
          <a:p>
            <a:pPr marL="0" indent="0">
              <a:buNone/>
            </a:pPr>
            <a:endParaRPr lang="en-US" altLang="ja-JP" dirty="0"/>
          </a:p>
          <a:p>
            <a:pPr marL="0" indent="0">
              <a:buNone/>
            </a:pPr>
            <a:r>
              <a:rPr lang="ja-JP" altLang="en-US" dirty="0"/>
              <a:t>→「</a:t>
            </a:r>
            <a:r>
              <a:rPr lang="ja-JP" altLang="en-US" dirty="0">
                <a:solidFill>
                  <a:srgbClr val="FF0000"/>
                </a:solidFill>
              </a:rPr>
              <a:t>意味の重層化</a:t>
            </a:r>
            <a:r>
              <a:rPr lang="ja-JP" altLang="en-US" dirty="0"/>
              <a:t>」：ブルームは息子であり、（寝取られ）夫であり、父であるように、ブルームはオデュッセウスであり、イエスであり、愛を説く者であり、自涜する者であり、、、</a:t>
            </a:r>
            <a:endParaRPr lang="en-US" altLang="ja-JP" dirty="0"/>
          </a:p>
          <a:p>
            <a:pPr marL="0" indent="0">
              <a:buNone/>
            </a:pPr>
            <a:r>
              <a:rPr lang="ja-JP" altLang="en-US" dirty="0"/>
              <a:t>→スティーヴンもまた息子の位置に留まるが、テレマコスであり、イカロスであり、母の亡霊に苦しむ者であり、、、</a:t>
            </a:r>
            <a:endParaRPr lang="en-US" altLang="ja-JP" dirty="0"/>
          </a:p>
          <a:p>
            <a:pPr marL="0" indent="0">
              <a:buNone/>
            </a:pPr>
            <a:r>
              <a:rPr lang="ja-JP" altLang="en-US" dirty="0"/>
              <a:t>→この「、、、」のなかに、私たちが</a:t>
            </a:r>
            <a:r>
              <a:rPr lang="ja-JP" altLang="en-US" dirty="0">
                <a:solidFill>
                  <a:srgbClr val="FF0000"/>
                </a:solidFill>
              </a:rPr>
              <a:t>可能態的存在</a:t>
            </a:r>
            <a:r>
              <a:rPr lang="ja-JP" altLang="en-US" dirty="0"/>
              <a:t>であることをジョイスは示唆しようとしているのではないか（夢幻劇→</a:t>
            </a:r>
            <a:r>
              <a:rPr lang="en-US" altLang="ja-JP" dirty="0"/>
              <a:t>dream</a:t>
            </a:r>
            <a:r>
              <a:rPr lang="ja-JP" altLang="en-US" dirty="0"/>
              <a:t>＋</a:t>
            </a:r>
            <a:r>
              <a:rPr lang="en-US" altLang="ja-JP" dirty="0"/>
              <a:t>play</a:t>
            </a:r>
            <a:r>
              <a:rPr lang="ja-JP" altLang="en-US" dirty="0"/>
              <a:t>＝夢と役、あるいは演じること）</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6898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0D589A-DD00-4A76-B426-0954EDB851BD}"/>
              </a:ext>
            </a:extLst>
          </p:cNvPr>
          <p:cNvSpPr>
            <a:spLocks noGrp="1"/>
          </p:cNvSpPr>
          <p:nvPr>
            <p:ph type="title"/>
          </p:nvPr>
        </p:nvSpPr>
        <p:spPr/>
        <p:txBody>
          <a:bodyPr/>
          <a:lstStyle/>
          <a:p>
            <a:r>
              <a:rPr kumimoji="1" lang="ja-JP" altLang="en-US" dirty="0"/>
              <a:t>なぜディグナムが重要なのか</a:t>
            </a:r>
          </a:p>
        </p:txBody>
      </p:sp>
      <p:sp>
        <p:nvSpPr>
          <p:cNvPr id="3" name="コンテンツ プレースホルダー 2">
            <a:extLst>
              <a:ext uri="{FF2B5EF4-FFF2-40B4-BE49-F238E27FC236}">
                <a16:creationId xmlns:a16="http://schemas.microsoft.com/office/drawing/2014/main" id="{23326CBF-EA4E-4B38-A5A6-E56C09E4F2E6}"/>
              </a:ext>
            </a:extLst>
          </p:cNvPr>
          <p:cNvSpPr>
            <a:spLocks noGrp="1"/>
          </p:cNvSpPr>
          <p:nvPr>
            <p:ph idx="1"/>
          </p:nvPr>
        </p:nvSpPr>
        <p:spPr>
          <a:xfrm>
            <a:off x="838200" y="1825625"/>
            <a:ext cx="10515600" cy="4916920"/>
          </a:xfrm>
        </p:spPr>
        <p:txBody>
          <a:bodyPr>
            <a:normAutofit fontScale="92500" lnSpcReduction="10000"/>
          </a:bodyPr>
          <a:lstStyle/>
          <a:p>
            <a:pPr marL="0" indent="0">
              <a:buNone/>
            </a:pPr>
            <a:r>
              <a:rPr kumimoji="1" lang="ja-JP" altLang="en-US" dirty="0"/>
              <a:t>第</a:t>
            </a:r>
            <a:r>
              <a:rPr kumimoji="1" lang="en-US" altLang="ja-JP" dirty="0"/>
              <a:t>6</a:t>
            </a:r>
            <a:r>
              <a:rPr kumimoji="1" lang="ja-JP" altLang="en-US" dirty="0"/>
              <a:t>挿話でディグナムの葬儀に参加したブルーム</a:t>
            </a:r>
            <a:endParaRPr kumimoji="1" lang="en-US" altLang="ja-JP" dirty="0"/>
          </a:p>
          <a:p>
            <a:pPr marL="0" indent="0">
              <a:buNone/>
            </a:pPr>
            <a:r>
              <a:rPr lang="ja-JP" altLang="en-US" dirty="0"/>
              <a:t>→妻と孤児たちのために、保険や遺産、寄付などの支援を仲間たちと共に行う</a:t>
            </a:r>
            <a:endParaRPr lang="en-US" altLang="ja-JP" dirty="0"/>
          </a:p>
          <a:p>
            <a:pPr marL="0" indent="0">
              <a:buNone/>
            </a:pPr>
            <a:r>
              <a:rPr lang="ja-JP" altLang="en-US" dirty="0"/>
              <a:t>→しかし、彼の「内的独白（意識の流れ）」から、ブルームとディグナムはそこまで親しい間柄ではなかったことが読者には示される</a:t>
            </a:r>
            <a:endParaRPr lang="en-US" altLang="ja-JP" dirty="0"/>
          </a:p>
          <a:p>
            <a:pPr marL="0" indent="0">
              <a:buNone/>
            </a:pPr>
            <a:endParaRPr lang="en-US" altLang="ja-JP" dirty="0"/>
          </a:p>
          <a:p>
            <a:pPr marL="0" indent="0">
              <a:buNone/>
            </a:pPr>
            <a:r>
              <a:rPr kumimoji="1" lang="ja-JP" altLang="en-US" dirty="0"/>
              <a:t>→第</a:t>
            </a:r>
            <a:r>
              <a:rPr kumimoji="1" lang="en-US" altLang="ja-JP" dirty="0"/>
              <a:t>12</a:t>
            </a:r>
            <a:r>
              <a:rPr kumimoji="1" lang="ja-JP" altLang="en-US" dirty="0"/>
              <a:t>挿話　ブルームはカニンガムたちと待ち合わせをしている：そこで説かれるブルームの「普遍愛</a:t>
            </a:r>
            <a:r>
              <a:rPr kumimoji="1" lang="en-US" altLang="ja-JP" dirty="0"/>
              <a:t>(universal love)</a:t>
            </a:r>
            <a:r>
              <a:rPr kumimoji="1" lang="ja-JP" altLang="en-US" dirty="0"/>
              <a:t>」と「隣人愛</a:t>
            </a:r>
            <a:r>
              <a:rPr kumimoji="1" lang="en-US" altLang="ja-JP" dirty="0"/>
              <a:t>(</a:t>
            </a:r>
            <a:r>
              <a:rPr lang="en-IE" altLang="ja-JP" dirty="0"/>
              <a:t>Love your neighbours)</a:t>
            </a:r>
            <a:r>
              <a:rPr kumimoji="1" lang="ja-JP" altLang="en-US" dirty="0"/>
              <a:t>」</a:t>
            </a:r>
            <a:endParaRPr kumimoji="1" lang="en-US" altLang="ja-JP" dirty="0"/>
          </a:p>
          <a:p>
            <a:pPr marL="0" indent="0">
              <a:buNone/>
            </a:pPr>
            <a:r>
              <a:rPr kumimoji="1" lang="ja-JP" altLang="en-US" dirty="0"/>
              <a:t>→ナショナリズムは、確かに国を愛するものである</a:t>
            </a:r>
            <a:r>
              <a:rPr lang="ja-JP" altLang="en-US" dirty="0"/>
              <a:t>が、同時に排他的側面を持つ（包摂と排除）。一方で、ブルーム</a:t>
            </a:r>
            <a:r>
              <a:rPr kumimoji="1" lang="ja-JP" altLang="en-US" dirty="0"/>
              <a:t>はディグナムという「他者」≒「隣人」のために、</a:t>
            </a:r>
            <a:r>
              <a:rPr kumimoji="1" lang="en-US" altLang="ja-JP" dirty="0"/>
              <a:t>〈</a:t>
            </a:r>
            <a:r>
              <a:rPr kumimoji="1" lang="ja-JP" altLang="en-US" dirty="0"/>
              <a:t>やさしさ</a:t>
            </a:r>
            <a:r>
              <a:rPr kumimoji="1" lang="en-US" altLang="ja-JP" dirty="0"/>
              <a:t>〉</a:t>
            </a:r>
            <a:r>
              <a:rPr kumimoji="1" lang="ja-JP" altLang="en-US" dirty="0"/>
              <a:t>としての「愛」を示す</a:t>
            </a:r>
          </a:p>
          <a:p>
            <a:pPr marL="0" indent="0">
              <a:buNone/>
            </a:pPr>
            <a:endParaRPr kumimoji="1" lang="ja-JP" altLang="en-US" dirty="0"/>
          </a:p>
        </p:txBody>
      </p:sp>
    </p:spTree>
    <p:extLst>
      <p:ext uri="{BB962C8B-B14F-4D97-AF65-F5344CB8AC3E}">
        <p14:creationId xmlns:p14="http://schemas.microsoft.com/office/powerpoint/2010/main" val="34893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C9A9FEC-33B5-48DC-8C9B-67220D279DF0}"/>
              </a:ext>
            </a:extLst>
          </p:cNvPr>
          <p:cNvPicPr>
            <a:picLocks noChangeAspect="1"/>
          </p:cNvPicPr>
          <p:nvPr/>
        </p:nvPicPr>
        <p:blipFill>
          <a:blip r:embed="rId2"/>
          <a:stretch>
            <a:fillRect/>
          </a:stretch>
        </p:blipFill>
        <p:spPr>
          <a:xfrm>
            <a:off x="-1" y="0"/>
            <a:ext cx="7946795" cy="6858000"/>
          </a:xfrm>
          <a:prstGeom prst="rect">
            <a:avLst/>
          </a:prstGeom>
        </p:spPr>
      </p:pic>
      <p:sp>
        <p:nvSpPr>
          <p:cNvPr id="5" name="楕円 4">
            <a:extLst>
              <a:ext uri="{FF2B5EF4-FFF2-40B4-BE49-F238E27FC236}">
                <a16:creationId xmlns:a16="http://schemas.microsoft.com/office/drawing/2014/main" id="{5B3B3BCB-6B21-43E4-BA6C-14E2B8A3AB8D}"/>
              </a:ext>
            </a:extLst>
          </p:cNvPr>
          <p:cNvSpPr/>
          <p:nvPr/>
        </p:nvSpPr>
        <p:spPr>
          <a:xfrm>
            <a:off x="581891" y="5006109"/>
            <a:ext cx="1681018" cy="4802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474B22E-8715-406D-A55E-EA28150F69F4}"/>
              </a:ext>
            </a:extLst>
          </p:cNvPr>
          <p:cNvPicPr>
            <a:picLocks noChangeAspect="1"/>
          </p:cNvPicPr>
          <p:nvPr/>
        </p:nvPicPr>
        <p:blipFill>
          <a:blip r:embed="rId3"/>
          <a:stretch>
            <a:fillRect/>
          </a:stretch>
        </p:blipFill>
        <p:spPr>
          <a:xfrm>
            <a:off x="8464139" y="0"/>
            <a:ext cx="3727861" cy="6858000"/>
          </a:xfrm>
          <a:prstGeom prst="rect">
            <a:avLst/>
          </a:prstGeom>
        </p:spPr>
      </p:pic>
      <p:pic>
        <p:nvPicPr>
          <p:cNvPr id="11" name="図 10">
            <a:extLst>
              <a:ext uri="{FF2B5EF4-FFF2-40B4-BE49-F238E27FC236}">
                <a16:creationId xmlns:a16="http://schemas.microsoft.com/office/drawing/2014/main" id="{F10EF91D-FF27-438E-B419-19833F3DBADC}"/>
              </a:ext>
            </a:extLst>
          </p:cNvPr>
          <p:cNvPicPr>
            <a:picLocks noChangeAspect="1"/>
          </p:cNvPicPr>
          <p:nvPr/>
        </p:nvPicPr>
        <p:blipFill>
          <a:blip r:embed="rId4"/>
          <a:stretch>
            <a:fillRect/>
          </a:stretch>
        </p:blipFill>
        <p:spPr>
          <a:xfrm>
            <a:off x="5740257" y="0"/>
            <a:ext cx="2723882" cy="6858000"/>
          </a:xfrm>
          <a:prstGeom prst="rect">
            <a:avLst/>
          </a:prstGeom>
        </p:spPr>
      </p:pic>
      <p:sp>
        <p:nvSpPr>
          <p:cNvPr id="12" name="楕円 11">
            <a:extLst>
              <a:ext uri="{FF2B5EF4-FFF2-40B4-BE49-F238E27FC236}">
                <a16:creationId xmlns:a16="http://schemas.microsoft.com/office/drawing/2014/main" id="{A9BF13E5-5D03-4B82-84A7-D1C0965C7312}"/>
              </a:ext>
            </a:extLst>
          </p:cNvPr>
          <p:cNvSpPr/>
          <p:nvPr/>
        </p:nvSpPr>
        <p:spPr>
          <a:xfrm>
            <a:off x="6881091" y="258618"/>
            <a:ext cx="628073" cy="2447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17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180FE-AC67-46A7-80C8-1AC5E95DFAB0}"/>
              </a:ext>
            </a:extLst>
          </p:cNvPr>
          <p:cNvSpPr>
            <a:spLocks noGrp="1"/>
          </p:cNvSpPr>
          <p:nvPr>
            <p:ph type="title"/>
          </p:nvPr>
        </p:nvSpPr>
        <p:spPr/>
        <p:txBody>
          <a:bodyPr/>
          <a:lstStyle/>
          <a:p>
            <a:r>
              <a:rPr lang="ja-JP" altLang="en-US" dirty="0"/>
              <a:t>英兵に殴られたスティーヴンをブルームが介抱すると・・・</a:t>
            </a:r>
            <a:endParaRPr kumimoji="1" lang="ja-JP" altLang="en-US" dirty="0"/>
          </a:p>
        </p:txBody>
      </p:sp>
      <p:sp>
        <p:nvSpPr>
          <p:cNvPr id="3" name="コンテンツ プレースホルダー 2">
            <a:extLst>
              <a:ext uri="{FF2B5EF4-FFF2-40B4-BE49-F238E27FC236}">
                <a16:creationId xmlns:a16="http://schemas.microsoft.com/office/drawing/2014/main" id="{D2D75525-46CA-4B2E-B5E4-6F600B6DE75A}"/>
              </a:ext>
            </a:extLst>
          </p:cNvPr>
          <p:cNvSpPr>
            <a:spLocks noGrp="1"/>
          </p:cNvSpPr>
          <p:nvPr>
            <p:ph idx="1"/>
          </p:nvPr>
        </p:nvSpPr>
        <p:spPr>
          <a:xfrm>
            <a:off x="838200" y="2262908"/>
            <a:ext cx="10515600" cy="4396509"/>
          </a:xfrm>
        </p:spPr>
        <p:txBody>
          <a:bodyPr/>
          <a:lstStyle/>
          <a:p>
            <a:pPr marL="0" indent="0">
              <a:buNone/>
            </a:pPr>
            <a:r>
              <a:rPr kumimoji="1" lang="ja-JP" altLang="en-US" dirty="0"/>
              <a:t>（彼は黙って物思いにふけり、気をくばり、身構えて立ち、唇に指を当て、秘密棟梁の姿勢をとる。暗い壁を背にしてゆっくりと人影が現れる。十一歳の妖精の少年、誘拐された取替え子、イ</a:t>
            </a:r>
            <a:r>
              <a:rPr lang="ja-JP" altLang="en-US" dirty="0"/>
              <a:t>ー</a:t>
            </a:r>
            <a:r>
              <a:rPr kumimoji="1" lang="ja-JP" altLang="en-US" dirty="0"/>
              <a:t>トン校式ス</a:t>
            </a:r>
            <a:r>
              <a:rPr lang="ja-JP" altLang="en-US" dirty="0"/>
              <a:t>ー</a:t>
            </a:r>
            <a:r>
              <a:rPr kumimoji="1" lang="ja-JP" altLang="en-US" dirty="0"/>
              <a:t>ツにガラスの靴、小さなブロンズの兜、手に一冊の本。聞き取れない声で右から左に読み、微笑し、ページに接吻する。）</a:t>
            </a:r>
            <a:endParaRPr kumimoji="1" lang="en-US" altLang="ja-JP" dirty="0"/>
          </a:p>
          <a:p>
            <a:pPr marL="0" indent="0">
              <a:buNone/>
            </a:pPr>
            <a:endParaRPr lang="en-US" altLang="ja-JP" dirty="0"/>
          </a:p>
          <a:p>
            <a:pPr marL="0" indent="0">
              <a:buNone/>
            </a:pPr>
            <a:r>
              <a:rPr kumimoji="1" lang="ja-JP" altLang="en-US" dirty="0"/>
              <a:t>→</a:t>
            </a:r>
            <a:r>
              <a:rPr kumimoji="1" lang="en-US" altLang="ja-JP" dirty="0"/>
              <a:t>11</a:t>
            </a:r>
            <a:r>
              <a:rPr kumimoji="1" lang="ja-JP" altLang="en-US" dirty="0"/>
              <a:t>年前に生後</a:t>
            </a:r>
            <a:r>
              <a:rPr kumimoji="1" lang="en-US" altLang="ja-JP" dirty="0"/>
              <a:t>11</a:t>
            </a:r>
            <a:r>
              <a:rPr kumimoji="1" lang="ja-JP" altLang="en-US" dirty="0"/>
              <a:t>日で亡くなったルーディの「亡霊」が現れる</a:t>
            </a:r>
          </a:p>
          <a:p>
            <a:pPr marL="0" indent="0">
              <a:buNone/>
            </a:pPr>
            <a:r>
              <a:rPr kumimoji="1" lang="ja-JP" altLang="en-US" dirty="0"/>
              <a:t>→ルーディもまた多様な「意味</a:t>
            </a:r>
            <a:r>
              <a:rPr lang="ja-JP" altLang="en-US" dirty="0"/>
              <a:t>／役</a:t>
            </a:r>
            <a:r>
              <a:rPr kumimoji="1" lang="ja-JP" altLang="en-US" dirty="0"/>
              <a:t>」を付与されている</a:t>
            </a:r>
          </a:p>
        </p:txBody>
      </p:sp>
    </p:spTree>
    <p:extLst>
      <p:ext uri="{BB962C8B-B14F-4D97-AF65-F5344CB8AC3E}">
        <p14:creationId xmlns:p14="http://schemas.microsoft.com/office/powerpoint/2010/main" val="34354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3ABCA-28CB-4775-B1FC-A9B840938721}"/>
              </a:ext>
            </a:extLst>
          </p:cNvPr>
          <p:cNvSpPr>
            <a:spLocks noGrp="1"/>
          </p:cNvSpPr>
          <p:nvPr>
            <p:ph type="title"/>
          </p:nvPr>
        </p:nvSpPr>
        <p:spPr>
          <a:xfrm>
            <a:off x="350981" y="365126"/>
            <a:ext cx="11554691" cy="867930"/>
          </a:xfrm>
        </p:spPr>
        <p:txBody>
          <a:bodyPr>
            <a:normAutofit/>
          </a:bodyPr>
          <a:lstStyle/>
          <a:p>
            <a:r>
              <a:rPr kumimoji="1" lang="ja-JP" altLang="en-US" sz="3200" dirty="0"/>
              <a:t>生後</a:t>
            </a:r>
            <a:r>
              <a:rPr kumimoji="1" lang="en-US" altLang="ja-JP" sz="3200" dirty="0"/>
              <a:t>11</a:t>
            </a:r>
            <a:r>
              <a:rPr kumimoji="1" lang="ja-JP" altLang="en-US" sz="3200" dirty="0"/>
              <a:t>日で死んだルーディの未来の「可能性」</a:t>
            </a:r>
          </a:p>
        </p:txBody>
      </p:sp>
      <p:sp>
        <p:nvSpPr>
          <p:cNvPr id="3" name="コンテンツ プレースホルダー 2">
            <a:extLst>
              <a:ext uri="{FF2B5EF4-FFF2-40B4-BE49-F238E27FC236}">
                <a16:creationId xmlns:a16="http://schemas.microsoft.com/office/drawing/2014/main" id="{75E9B224-FAE3-4773-8A4E-1996A74B2F07}"/>
              </a:ext>
            </a:extLst>
          </p:cNvPr>
          <p:cNvSpPr>
            <a:spLocks noGrp="1"/>
          </p:cNvSpPr>
          <p:nvPr>
            <p:ph idx="1"/>
          </p:nvPr>
        </p:nvSpPr>
        <p:spPr>
          <a:xfrm>
            <a:off x="665018" y="1385455"/>
            <a:ext cx="10688782" cy="2466109"/>
          </a:xfrm>
        </p:spPr>
        <p:txBody>
          <a:bodyPr>
            <a:normAutofit fontScale="85000" lnSpcReduction="20000"/>
          </a:bodyPr>
          <a:lstStyle/>
          <a:p>
            <a:pPr marL="0" indent="0">
              <a:buNone/>
            </a:pPr>
            <a:r>
              <a:rPr kumimoji="1" lang="ja-JP" altLang="en-US" dirty="0"/>
              <a:t>秘密棟梁→フリーメイソン　　　</a:t>
            </a:r>
            <a:endParaRPr kumimoji="1" lang="en-US" altLang="ja-JP" dirty="0"/>
          </a:p>
          <a:p>
            <a:pPr marL="0" indent="0">
              <a:buNone/>
            </a:pPr>
            <a:r>
              <a:rPr kumimoji="1" lang="ja-JP" altLang="en-US" dirty="0"/>
              <a:t>イートン校＝イギリスのパブリック・スクール→「エリート」</a:t>
            </a:r>
          </a:p>
          <a:p>
            <a:pPr marL="0" indent="0">
              <a:buNone/>
            </a:pPr>
            <a:r>
              <a:rPr lang="ja-JP" altLang="en-US" dirty="0"/>
              <a:t>ガラス</a:t>
            </a:r>
            <a:r>
              <a:rPr kumimoji="1" lang="ja-JP" altLang="en-US" dirty="0"/>
              <a:t>の靴→シンデレラ（魔法）　</a:t>
            </a:r>
          </a:p>
          <a:p>
            <a:pPr marL="0" indent="0">
              <a:buNone/>
            </a:pPr>
            <a:r>
              <a:rPr lang="ja-JP" altLang="en-US" dirty="0"/>
              <a:t>ブロンズの兜</a:t>
            </a:r>
            <a:r>
              <a:rPr kumimoji="1" lang="ja-JP" altLang="en-US" dirty="0"/>
              <a:t>→古代ギリシャの兵士、オデュッセウスのような？</a:t>
            </a:r>
          </a:p>
          <a:p>
            <a:pPr marL="0" indent="0">
              <a:buNone/>
            </a:pPr>
            <a:r>
              <a:rPr kumimoji="1" lang="ja-JP" altLang="en-US" dirty="0"/>
              <a:t>妖精／取替え子</a:t>
            </a:r>
            <a:r>
              <a:rPr kumimoji="1" lang="en-US" altLang="ja-JP" dirty="0"/>
              <a:t>(changeling)→</a:t>
            </a:r>
            <a:r>
              <a:rPr kumimoji="1" lang="ja-JP" altLang="en-US" dirty="0"/>
              <a:t>妖精にさらわれた子ども（アイルランドの伝説）</a:t>
            </a:r>
          </a:p>
          <a:p>
            <a:pPr marL="0" indent="0">
              <a:buNone/>
            </a:pPr>
            <a:r>
              <a:rPr kumimoji="1" lang="ja-JP" altLang="en-US" dirty="0"/>
              <a:t>右から左に、声を立てずに読む→ユダヤ性（ヘブライ語は右から左に読む）</a:t>
            </a:r>
          </a:p>
        </p:txBody>
      </p:sp>
      <p:sp>
        <p:nvSpPr>
          <p:cNvPr id="4" name="テキスト ボックス 3">
            <a:extLst>
              <a:ext uri="{FF2B5EF4-FFF2-40B4-BE49-F238E27FC236}">
                <a16:creationId xmlns:a16="http://schemas.microsoft.com/office/drawing/2014/main" id="{C8E3D135-6452-474D-BC4E-24A4B503701F}"/>
              </a:ext>
            </a:extLst>
          </p:cNvPr>
          <p:cNvSpPr txBox="1"/>
          <p:nvPr/>
        </p:nvSpPr>
        <p:spPr>
          <a:xfrm>
            <a:off x="277091" y="4003964"/>
            <a:ext cx="11554691" cy="2246769"/>
          </a:xfrm>
          <a:prstGeom prst="rect">
            <a:avLst/>
          </a:prstGeom>
          <a:noFill/>
        </p:spPr>
        <p:txBody>
          <a:bodyPr wrap="square" rtlCol="0">
            <a:spAutoFit/>
          </a:bodyPr>
          <a:lstStyle/>
          <a:p>
            <a:r>
              <a:rPr kumimoji="1" lang="ja-JP" altLang="en-US" sz="2800" dirty="0"/>
              <a:t>輪廻転生</a:t>
            </a:r>
            <a:r>
              <a:rPr kumimoji="1" lang="en-US" altLang="ja-JP" sz="2800" dirty="0"/>
              <a:t>(Metempsychosis)</a:t>
            </a:r>
            <a:r>
              <a:rPr kumimoji="1" lang="ja-JP" altLang="en-US" sz="2800" dirty="0"/>
              <a:t>は、生まれ変わりという側面において、あるいは、現実と夢（妄想）という側面においてだけでなく、「もしかしたら～だったかもしれない」というありえたはずの「別の世界</a:t>
            </a:r>
            <a:r>
              <a:rPr kumimoji="1" lang="en-US" altLang="ja-JP" sz="2800" dirty="0"/>
              <a:t>(other world)</a:t>
            </a:r>
            <a:r>
              <a:rPr kumimoji="1" lang="ja-JP" altLang="en-US" sz="2800" dirty="0"/>
              <a:t>」、</a:t>
            </a:r>
            <a:r>
              <a:rPr kumimoji="1" lang="ja-JP" altLang="en-US" sz="2800" u="sng" dirty="0"/>
              <a:t>可能態としての世界における、私たちの姿でもありうるのでは</a:t>
            </a:r>
            <a:r>
              <a:rPr kumimoji="1" lang="ja-JP" altLang="en-US" sz="2800" dirty="0"/>
              <a:t>ないか。</a:t>
            </a:r>
            <a:endParaRPr kumimoji="1" lang="en-US" altLang="ja-JP" sz="2800" dirty="0"/>
          </a:p>
          <a:p>
            <a:r>
              <a:rPr lang="ja-JP" altLang="en-US" sz="2800" dirty="0"/>
              <a:t>→</a:t>
            </a:r>
            <a:r>
              <a:rPr lang="en-US" altLang="ja-JP" sz="2800" dirty="0"/>
              <a:t>Metempsychosis</a:t>
            </a:r>
            <a:r>
              <a:rPr lang="ja-JP" altLang="en-US" sz="2800" dirty="0"/>
              <a:t>による</a:t>
            </a:r>
            <a:r>
              <a:rPr lang="en-US" altLang="ja-JP" sz="2800" dirty="0"/>
              <a:t>other world </a:t>
            </a:r>
            <a:r>
              <a:rPr lang="ja-JP" altLang="en-US" sz="2800" dirty="0"/>
              <a:t>①転生②空想／妄想／夢③仮定</a:t>
            </a:r>
            <a:endParaRPr kumimoji="1" lang="ja-JP" altLang="en-US" sz="2800" dirty="0"/>
          </a:p>
        </p:txBody>
      </p:sp>
    </p:spTree>
    <p:extLst>
      <p:ext uri="{BB962C8B-B14F-4D97-AF65-F5344CB8AC3E}">
        <p14:creationId xmlns:p14="http://schemas.microsoft.com/office/powerpoint/2010/main" val="5869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C45420-CB61-4A98-AD7C-0FCE7885B54D}"/>
              </a:ext>
            </a:extLst>
          </p:cNvPr>
          <p:cNvSpPr>
            <a:spLocks noGrp="1"/>
          </p:cNvSpPr>
          <p:nvPr>
            <p:ph idx="1"/>
          </p:nvPr>
        </p:nvSpPr>
        <p:spPr>
          <a:xfrm>
            <a:off x="838199" y="385011"/>
            <a:ext cx="10882745" cy="6339062"/>
          </a:xfrm>
        </p:spPr>
        <p:txBody>
          <a:bodyPr>
            <a:normAutofit fontScale="92500" lnSpcReduction="10000"/>
          </a:bodyPr>
          <a:lstStyle/>
          <a:p>
            <a:pPr marL="0" indent="0" algn="ctr">
              <a:buNone/>
            </a:pPr>
            <a:r>
              <a:rPr kumimoji="1" lang="en-US" altLang="ja-JP" dirty="0"/>
              <a:t>BLOOM</a:t>
            </a:r>
          </a:p>
          <a:p>
            <a:pPr marL="0" indent="0">
              <a:buNone/>
            </a:pPr>
            <a:r>
              <a:rPr kumimoji="1" lang="en-US" altLang="ja-JP" dirty="0"/>
              <a:t>(</a:t>
            </a:r>
            <a:r>
              <a:rPr kumimoji="1" lang="en-US" altLang="ja-JP" i="1" dirty="0"/>
              <a:t>communes with the night</a:t>
            </a:r>
            <a:r>
              <a:rPr kumimoji="1" lang="en-US" altLang="ja-JP" dirty="0"/>
              <a:t>) Face reminds me of his poor mother. In the shady wood. The deep white breast. Ferguson, I think I caught. A girl. Some girl. Best thing could happen him. (</a:t>
            </a:r>
            <a:r>
              <a:rPr kumimoji="1" lang="en-US" altLang="ja-JP" i="1" dirty="0"/>
              <a:t>U</a:t>
            </a:r>
            <a:r>
              <a:rPr kumimoji="1" lang="en-US" altLang="ja-JP" dirty="0"/>
              <a:t> 15.4948-51)</a:t>
            </a:r>
          </a:p>
          <a:p>
            <a:pPr marL="0" indent="0">
              <a:buNone/>
            </a:pPr>
            <a:endParaRPr lang="en-US" altLang="ja-JP" dirty="0"/>
          </a:p>
          <a:p>
            <a:pPr marL="0" indent="0">
              <a:buNone/>
            </a:pPr>
            <a:r>
              <a:rPr lang="ja-JP" altLang="en-US" dirty="0"/>
              <a:t>（</a:t>
            </a:r>
            <a:r>
              <a:rPr kumimoji="1" lang="ja-JP" altLang="en-US" dirty="0"/>
              <a:t>夜に語りかける。）顔を見ていると、これの亡くなった母親を思い出すよ。影をなす森で。深々とした白い胸。ファーガソン、そう言ったようだが。娘。どこかの娘だ。これから先にもっともっといいことがあるさ。</a:t>
            </a:r>
            <a:r>
              <a:rPr kumimoji="1" lang="en-US" altLang="ja-JP" dirty="0"/>
              <a:t>(</a:t>
            </a:r>
            <a:r>
              <a:rPr kumimoji="1" lang="en-US" altLang="ja-JP" i="1" dirty="0"/>
              <a:t>U</a:t>
            </a:r>
            <a:r>
              <a:rPr kumimoji="1" lang="en-US" altLang="ja-JP" dirty="0"/>
              <a:t>-Δ 15.275)</a:t>
            </a:r>
          </a:p>
          <a:p>
            <a:pPr marL="0" indent="0">
              <a:buNone/>
            </a:pPr>
            <a:endParaRPr kumimoji="1" lang="en-US" altLang="ja-JP" dirty="0"/>
          </a:p>
          <a:p>
            <a:pPr marL="0" indent="0">
              <a:buNone/>
            </a:pPr>
            <a:r>
              <a:rPr lang="ja-JP" altLang="en-US" dirty="0"/>
              <a:t>→「彼にもきっと、とってもいいことが起こるさ」</a:t>
            </a:r>
            <a:endParaRPr lang="en-US" altLang="ja-JP" dirty="0"/>
          </a:p>
          <a:p>
            <a:pPr marL="0" indent="0">
              <a:buNone/>
            </a:pPr>
            <a:r>
              <a:rPr kumimoji="1" lang="ja-JP" altLang="en-US" dirty="0"/>
              <a:t>→しかし</a:t>
            </a:r>
            <a:r>
              <a:rPr lang="ja-JP" altLang="en-US" dirty="0"/>
              <a:t>、</a:t>
            </a:r>
            <a:r>
              <a:rPr kumimoji="1" lang="ja-JP" altLang="en-US" dirty="0"/>
              <a:t>ブルームはファーガソンを「娘」と「誤解」をしていることにも注意（神のように全知ではない、間違いを犯す人間ブルーム）</a:t>
            </a:r>
            <a:endParaRPr kumimoji="1" lang="en-US" altLang="ja-JP" dirty="0"/>
          </a:p>
          <a:p>
            <a:pPr marL="0" indent="0">
              <a:buNone/>
            </a:pPr>
            <a:endParaRPr kumimoji="1" lang="en-US" altLang="ja-JP" dirty="0"/>
          </a:p>
          <a:p>
            <a:pPr marL="0" indent="0">
              <a:buNone/>
            </a:pPr>
            <a:r>
              <a:rPr lang="ja-JP" altLang="en-US" dirty="0"/>
              <a:t>→</a:t>
            </a:r>
            <a:r>
              <a:rPr lang="en-US" altLang="ja-JP" dirty="0"/>
              <a:t>1904</a:t>
            </a:r>
            <a:r>
              <a:rPr lang="ja-JP" altLang="en-US" dirty="0"/>
              <a:t>年</a:t>
            </a:r>
            <a:r>
              <a:rPr lang="en-US" altLang="ja-JP" dirty="0"/>
              <a:t>6</a:t>
            </a:r>
            <a:r>
              <a:rPr lang="ja-JP" altLang="en-US" dirty="0"/>
              <a:t>月</a:t>
            </a:r>
            <a:r>
              <a:rPr lang="en-US" altLang="ja-JP" dirty="0"/>
              <a:t>16</a:t>
            </a:r>
            <a:r>
              <a:rPr lang="ja-JP" altLang="en-US" dirty="0"/>
              <a:t>日のジョイスに起きて、</a:t>
            </a:r>
            <a:r>
              <a:rPr lang="en-US" altLang="ja-JP" dirty="0"/>
              <a:t>1904</a:t>
            </a:r>
            <a:r>
              <a:rPr lang="ja-JP" altLang="en-US" dirty="0"/>
              <a:t>年</a:t>
            </a:r>
            <a:r>
              <a:rPr lang="en-US" altLang="ja-JP" dirty="0"/>
              <a:t>6</a:t>
            </a:r>
            <a:r>
              <a:rPr lang="ja-JP" altLang="en-US" dirty="0"/>
              <a:t>月</a:t>
            </a:r>
            <a:r>
              <a:rPr lang="en-US" altLang="ja-JP" dirty="0"/>
              <a:t>16</a:t>
            </a:r>
            <a:r>
              <a:rPr lang="ja-JP" altLang="en-US" dirty="0"/>
              <a:t>日のスティーヴンにまだ起きていないこと</a:t>
            </a:r>
            <a:endParaRPr lang="en-US" altLang="ja-JP" dirty="0"/>
          </a:p>
          <a:p>
            <a:pPr marL="0" indent="0">
              <a:buNone/>
            </a:pPr>
            <a:r>
              <a:rPr lang="ja-JP" altLang="en-US" dirty="0"/>
              <a:t>＝生涯の伴侶となる女性との出会い：母の愛と恋人の愛</a:t>
            </a: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5207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9A1CC-A8AF-48E9-AD82-E57A382966D7}"/>
              </a:ext>
            </a:extLst>
          </p:cNvPr>
          <p:cNvSpPr>
            <a:spLocks noGrp="1"/>
          </p:cNvSpPr>
          <p:nvPr>
            <p:ph type="title"/>
          </p:nvPr>
        </p:nvSpPr>
        <p:spPr>
          <a:xfrm>
            <a:off x="434109" y="365126"/>
            <a:ext cx="11628581" cy="1343602"/>
          </a:xfrm>
        </p:spPr>
        <p:txBody>
          <a:bodyPr>
            <a:normAutofit fontScale="90000"/>
          </a:bodyPr>
          <a:lstStyle/>
          <a:p>
            <a:r>
              <a:rPr kumimoji="1" lang="ja-JP" altLang="en-US" dirty="0"/>
              <a:t>「両極が一致</a:t>
            </a:r>
            <a:r>
              <a:rPr kumimoji="1" lang="en-US" altLang="ja-JP" dirty="0"/>
              <a:t>(Both ends meet)</a:t>
            </a:r>
            <a:r>
              <a:rPr kumimoji="1" lang="ja-JP" altLang="en-US" dirty="0"/>
              <a:t>」</a:t>
            </a:r>
            <a:r>
              <a:rPr lang="en-IE" altLang="ja-JP" dirty="0"/>
              <a:t>. (</a:t>
            </a:r>
            <a:r>
              <a:rPr lang="en-IE" altLang="ja-JP" i="1" dirty="0"/>
              <a:t>U</a:t>
            </a:r>
            <a:r>
              <a:rPr lang="en-IE" altLang="ja-JP" dirty="0"/>
              <a:t> 6.760)</a:t>
            </a:r>
            <a:br>
              <a:rPr kumimoji="1" lang="en-US" altLang="ja-JP" dirty="0"/>
            </a:br>
            <a:r>
              <a:rPr kumimoji="1" lang="ja-JP" altLang="en-US" dirty="0"/>
              <a:t>→</a:t>
            </a:r>
            <a:r>
              <a:rPr kumimoji="1" lang="en-US" altLang="ja-JP" dirty="0"/>
              <a:t>Extremes meet. Death is the highest form of life.(</a:t>
            </a:r>
            <a:r>
              <a:rPr kumimoji="1" lang="en-US" altLang="ja-JP" i="1" dirty="0"/>
              <a:t>U</a:t>
            </a:r>
            <a:r>
              <a:rPr kumimoji="1" lang="en-US" altLang="ja-JP" dirty="0"/>
              <a:t> 15.2098)</a:t>
            </a:r>
            <a:endParaRPr kumimoji="1" lang="ja-JP" altLang="en-US" dirty="0"/>
          </a:p>
        </p:txBody>
      </p:sp>
      <p:sp>
        <p:nvSpPr>
          <p:cNvPr id="3" name="コンテンツ プレースホルダー 2">
            <a:extLst>
              <a:ext uri="{FF2B5EF4-FFF2-40B4-BE49-F238E27FC236}">
                <a16:creationId xmlns:a16="http://schemas.microsoft.com/office/drawing/2014/main" id="{6DE20AAA-1952-4B95-A736-67D9EEF2F2F8}"/>
              </a:ext>
            </a:extLst>
          </p:cNvPr>
          <p:cNvSpPr>
            <a:spLocks noGrp="1"/>
          </p:cNvSpPr>
          <p:nvPr>
            <p:ph idx="1"/>
          </p:nvPr>
        </p:nvSpPr>
        <p:spPr>
          <a:xfrm>
            <a:off x="838199" y="2365513"/>
            <a:ext cx="10969487" cy="4319372"/>
          </a:xfrm>
        </p:spPr>
        <p:txBody>
          <a:bodyPr>
            <a:normAutofit fontScale="92500" lnSpcReduction="20000"/>
          </a:bodyPr>
          <a:lstStyle/>
          <a:p>
            <a:pPr marL="0" indent="0">
              <a:buNone/>
            </a:pPr>
            <a:r>
              <a:rPr kumimoji="1" lang="ja-JP" altLang="en-US" dirty="0"/>
              <a:t>第</a:t>
            </a:r>
            <a:r>
              <a:rPr lang="ja-JP" altLang="en-US" dirty="0"/>
              <a:t>６</a:t>
            </a:r>
            <a:r>
              <a:rPr kumimoji="1" lang="ja-JP" altLang="en-US" dirty="0"/>
              <a:t>挿話</a:t>
            </a:r>
            <a:endParaRPr kumimoji="1" lang="en-US" altLang="ja-JP" dirty="0"/>
          </a:p>
          <a:p>
            <a:pPr marL="0" indent="0">
              <a:buNone/>
            </a:pPr>
            <a:r>
              <a:rPr lang="en-US" altLang="ja-JP" dirty="0"/>
              <a:t>――</a:t>
            </a:r>
            <a:r>
              <a:rPr lang="ja-JP" altLang="en-US" dirty="0"/>
              <a:t>［心臓発作による突然死は］</a:t>
            </a:r>
            <a:r>
              <a:rPr lang="ja-JP" altLang="en-US" dirty="0">
                <a:solidFill>
                  <a:srgbClr val="FF0000"/>
                </a:solidFill>
              </a:rPr>
              <a:t>最善</a:t>
            </a:r>
            <a:r>
              <a:rPr lang="ja-JP" altLang="en-US" dirty="0"/>
              <a:t>の死</a:t>
            </a:r>
            <a:r>
              <a:rPr lang="en-US" altLang="ja-JP" dirty="0"/>
              <a:t>(</a:t>
            </a:r>
            <a:r>
              <a:rPr lang="en-IE" altLang="ja-JP" dirty="0"/>
              <a:t>The </a:t>
            </a:r>
            <a:r>
              <a:rPr lang="en-IE" altLang="ja-JP" dirty="0">
                <a:solidFill>
                  <a:srgbClr val="FF0000"/>
                </a:solidFill>
              </a:rPr>
              <a:t>best </a:t>
            </a:r>
            <a:r>
              <a:rPr lang="en-IE" altLang="ja-JP" dirty="0"/>
              <a:t>death)</a:t>
            </a:r>
            <a:r>
              <a:rPr lang="ja-JP" altLang="en-US" dirty="0"/>
              <a:t>ですよ、と、ブルーム氏。</a:t>
            </a:r>
          </a:p>
          <a:p>
            <a:pPr marL="0" indent="0">
              <a:buNone/>
            </a:pPr>
            <a:endParaRPr kumimoji="1" lang="en-US" altLang="ja-JP" dirty="0"/>
          </a:p>
          <a:p>
            <a:pPr marL="0" indent="0">
              <a:buNone/>
            </a:pPr>
            <a:r>
              <a:rPr lang="en-US" altLang="ja-JP" dirty="0"/>
              <a:t>――</a:t>
            </a:r>
            <a:r>
              <a:rPr lang="ja-JP" altLang="en-US" dirty="0"/>
              <a:t>それにしても</a:t>
            </a:r>
            <a:r>
              <a:rPr lang="ja-JP" altLang="en-US" dirty="0">
                <a:solidFill>
                  <a:srgbClr val="FF0000"/>
                </a:solidFill>
              </a:rPr>
              <a:t>最悪</a:t>
            </a:r>
            <a:r>
              <a:rPr lang="ja-JP" altLang="en-US" dirty="0"/>
              <a:t>なのは</a:t>
            </a:r>
            <a:r>
              <a:rPr lang="en-US" altLang="ja-JP" dirty="0"/>
              <a:t>(But </a:t>
            </a:r>
            <a:r>
              <a:rPr lang="en-IE" altLang="ja-JP" dirty="0"/>
              <a:t>the </a:t>
            </a:r>
            <a:r>
              <a:rPr lang="en-IE" altLang="ja-JP" dirty="0">
                <a:solidFill>
                  <a:srgbClr val="FF0000"/>
                </a:solidFill>
              </a:rPr>
              <a:t>worst </a:t>
            </a:r>
            <a:r>
              <a:rPr lang="en-IE" altLang="ja-JP" dirty="0"/>
              <a:t>of all)</a:t>
            </a:r>
            <a:r>
              <a:rPr lang="ja-JP" altLang="en-US" dirty="0"/>
              <a:t>、と、パワー氏が言った。自ら命を絶つ人間だな。</a:t>
            </a:r>
          </a:p>
          <a:p>
            <a:pPr marL="0" indent="0">
              <a:buNone/>
            </a:pPr>
            <a:endParaRPr kumimoji="1" lang="en-US" altLang="ja-JP" dirty="0"/>
          </a:p>
          <a:p>
            <a:pPr marL="0" indent="0">
              <a:buNone/>
            </a:pPr>
            <a:endParaRPr kumimoji="1" lang="en-US" altLang="ja-JP" dirty="0"/>
          </a:p>
          <a:p>
            <a:pPr marL="0" indent="0">
              <a:buNone/>
            </a:pPr>
            <a:r>
              <a:rPr lang="ja-JP" altLang="en-US" dirty="0"/>
              <a:t>第５挿話</a:t>
            </a:r>
            <a:endParaRPr lang="en-US" altLang="ja-JP" dirty="0"/>
          </a:p>
          <a:p>
            <a:pPr marL="0" indent="0">
              <a:buNone/>
            </a:pPr>
            <a:r>
              <a:rPr lang="ja-JP" altLang="en-US" dirty="0"/>
              <a:t>可哀そうに、親父！あんな死に方をして！［中略］まあおそらくあれが親父にとっては</a:t>
            </a:r>
            <a:r>
              <a:rPr lang="ja-JP" altLang="en-US" dirty="0">
                <a:solidFill>
                  <a:srgbClr val="FF0000"/>
                </a:solidFill>
              </a:rPr>
              <a:t>一番よかった</a:t>
            </a:r>
            <a:r>
              <a:rPr lang="ja-JP" altLang="en-US" dirty="0"/>
              <a:t>のかも。</a:t>
            </a:r>
            <a:r>
              <a:rPr lang="en-US" altLang="ja-JP" dirty="0"/>
              <a:t>(Well, perhaps it was </a:t>
            </a:r>
            <a:r>
              <a:rPr lang="en-US" altLang="ja-JP" dirty="0">
                <a:solidFill>
                  <a:srgbClr val="FF0000"/>
                </a:solidFill>
              </a:rPr>
              <a:t>best</a:t>
            </a:r>
            <a:r>
              <a:rPr lang="en-US" altLang="ja-JP" dirty="0"/>
              <a:t> for him.)</a:t>
            </a:r>
            <a:endParaRPr kumimoji="1" lang="ja-JP" altLang="en-US" dirty="0"/>
          </a:p>
        </p:txBody>
      </p:sp>
    </p:spTree>
    <p:extLst>
      <p:ext uri="{BB962C8B-B14F-4D97-AF65-F5344CB8AC3E}">
        <p14:creationId xmlns:p14="http://schemas.microsoft.com/office/powerpoint/2010/main" val="20051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59D563-BF79-48AA-9E4D-A822E88E0B5D}"/>
              </a:ext>
            </a:extLst>
          </p:cNvPr>
          <p:cNvSpPr>
            <a:spLocks noGrp="1"/>
          </p:cNvSpPr>
          <p:nvPr>
            <p:ph type="title"/>
          </p:nvPr>
        </p:nvSpPr>
        <p:spPr>
          <a:xfrm>
            <a:off x="320842" y="224590"/>
            <a:ext cx="11598442" cy="814102"/>
          </a:xfrm>
        </p:spPr>
        <p:txBody>
          <a:bodyPr>
            <a:normAutofit/>
          </a:bodyPr>
          <a:lstStyle/>
          <a:p>
            <a:r>
              <a:rPr kumimoji="1" lang="ja-JP" altLang="en-US" sz="3600" dirty="0"/>
              <a:t>第</a:t>
            </a:r>
            <a:r>
              <a:rPr kumimoji="1" lang="en-US" altLang="ja-JP" sz="3600" dirty="0"/>
              <a:t>15</a:t>
            </a:r>
            <a:r>
              <a:rPr kumimoji="1" lang="ja-JP" altLang="en-US" sz="3600" dirty="0"/>
              <a:t>挿話の最後でスティーヴンまだ「眠っている」</a:t>
            </a:r>
          </a:p>
        </p:txBody>
      </p:sp>
      <p:sp>
        <p:nvSpPr>
          <p:cNvPr id="3" name="コンテンツ プレースホルダー 2">
            <a:extLst>
              <a:ext uri="{FF2B5EF4-FFF2-40B4-BE49-F238E27FC236}">
                <a16:creationId xmlns:a16="http://schemas.microsoft.com/office/drawing/2014/main" id="{AE4C1371-FF4D-4E36-852A-41F46CF19492}"/>
              </a:ext>
            </a:extLst>
          </p:cNvPr>
          <p:cNvSpPr>
            <a:spLocks noGrp="1"/>
          </p:cNvSpPr>
          <p:nvPr>
            <p:ph idx="1"/>
          </p:nvPr>
        </p:nvSpPr>
        <p:spPr>
          <a:xfrm>
            <a:off x="7636042" y="1251284"/>
            <a:ext cx="4283242" cy="4925679"/>
          </a:xfrm>
        </p:spPr>
        <p:txBody>
          <a:bodyPr>
            <a:normAutofit fontScale="92500" lnSpcReduction="20000"/>
          </a:bodyPr>
          <a:lstStyle/>
          <a:p>
            <a:pPr marL="0" indent="0">
              <a:buNone/>
            </a:pPr>
            <a:r>
              <a:rPr kumimoji="1" lang="ja-JP" altLang="en-US" sz="2800" dirty="0"/>
              <a:t>眠っている息子を見つめるブルーム</a:t>
            </a:r>
            <a:endParaRPr kumimoji="1" lang="en-US" altLang="ja-JP" sz="2800" dirty="0"/>
          </a:p>
          <a:p>
            <a:pPr marL="0" indent="0">
              <a:buNone/>
            </a:pPr>
            <a:r>
              <a:rPr kumimoji="1" lang="ja-JP" altLang="en-US" sz="2800" dirty="0"/>
              <a:t>→眠る子どもとそれを見つめる親</a:t>
            </a:r>
            <a:endParaRPr kumimoji="1" lang="en-US" altLang="ja-JP" sz="2800" dirty="0"/>
          </a:p>
          <a:p>
            <a:pPr marL="0" indent="0">
              <a:buNone/>
            </a:pPr>
            <a:endParaRPr kumimoji="1" lang="en-US" altLang="ja-JP" sz="2800" dirty="0"/>
          </a:p>
          <a:p>
            <a:pPr marL="0" indent="0">
              <a:buNone/>
            </a:pPr>
            <a:r>
              <a:rPr kumimoji="1" lang="ja-JP" altLang="en-US" sz="2800" dirty="0"/>
              <a:t>→この構図は、私たちの子ども時代にあった、自らが決して知りえない、年長者が年少者を見守る</a:t>
            </a:r>
            <a:r>
              <a:rPr lang="ja-JP" altLang="en-US" dirty="0"/>
              <a:t>「愛</a:t>
            </a:r>
            <a:r>
              <a:rPr kumimoji="1" lang="ja-JP" altLang="en-US" sz="2800" dirty="0"/>
              <a:t>」のひとつの形</a:t>
            </a:r>
            <a:endParaRPr kumimoji="1" lang="en-US" altLang="ja-JP" sz="2800" dirty="0"/>
          </a:p>
          <a:p>
            <a:pPr marL="0" indent="0">
              <a:buNone/>
            </a:pPr>
            <a:endParaRPr kumimoji="1" lang="en-US" altLang="ja-JP" sz="2800" dirty="0"/>
          </a:p>
          <a:p>
            <a:pPr marL="0" indent="0">
              <a:buNone/>
            </a:pPr>
            <a:endParaRPr kumimoji="1" lang="en-US" altLang="ja-JP" sz="2800" dirty="0"/>
          </a:p>
          <a:p>
            <a:pPr marL="0" indent="0">
              <a:buNone/>
            </a:pPr>
            <a:r>
              <a:rPr kumimoji="1" lang="ja-JP" altLang="en-US" sz="2800" dirty="0"/>
              <a:t>スティーヴンの進むべき未来</a:t>
            </a:r>
            <a:endParaRPr kumimoji="1" lang="en-US" altLang="ja-JP" sz="2800" dirty="0"/>
          </a:p>
          <a:p>
            <a:pPr marL="0" indent="0">
              <a:buNone/>
            </a:pPr>
            <a:r>
              <a:rPr lang="ja-JP" altLang="en-US" dirty="0"/>
              <a:t>＝</a:t>
            </a:r>
            <a:r>
              <a:rPr kumimoji="1" lang="ja-JP" altLang="en-US" sz="2800" dirty="0"/>
              <a:t>愛する誰かの寝顔を見つめること</a:t>
            </a:r>
            <a:endParaRPr kumimoji="1" lang="en-US" altLang="ja-JP" sz="2800" dirty="0"/>
          </a:p>
          <a:p>
            <a:pPr marL="0" indent="0">
              <a:buNone/>
            </a:pPr>
            <a:endParaRPr kumimoji="1" lang="ja-JP" altLang="en-US" dirty="0"/>
          </a:p>
        </p:txBody>
      </p:sp>
      <p:pic>
        <p:nvPicPr>
          <p:cNvPr id="4" name="図 3">
            <a:extLst>
              <a:ext uri="{FF2B5EF4-FFF2-40B4-BE49-F238E27FC236}">
                <a16:creationId xmlns:a16="http://schemas.microsoft.com/office/drawing/2014/main" id="{16C2AC15-5914-4A2E-AF35-93C5DE37EDCD}"/>
              </a:ext>
            </a:extLst>
          </p:cNvPr>
          <p:cNvPicPr>
            <a:picLocks noChangeAspect="1"/>
          </p:cNvPicPr>
          <p:nvPr/>
        </p:nvPicPr>
        <p:blipFill rotWithShape="1">
          <a:blip r:embed="rId2"/>
          <a:srcRect l="4144" r="3454"/>
          <a:stretch/>
        </p:blipFill>
        <p:spPr>
          <a:xfrm>
            <a:off x="0" y="907852"/>
            <a:ext cx="7475621" cy="4546464"/>
          </a:xfrm>
          <a:prstGeom prst="rect">
            <a:avLst/>
          </a:prstGeom>
        </p:spPr>
      </p:pic>
      <p:sp>
        <p:nvSpPr>
          <p:cNvPr id="6" name="テキスト ボックス 5">
            <a:extLst>
              <a:ext uri="{FF2B5EF4-FFF2-40B4-BE49-F238E27FC236}">
                <a16:creationId xmlns:a16="http://schemas.microsoft.com/office/drawing/2014/main" id="{6361BC0D-F237-4790-BF6D-AEBDB07FD71A}"/>
              </a:ext>
            </a:extLst>
          </p:cNvPr>
          <p:cNvSpPr txBox="1"/>
          <p:nvPr/>
        </p:nvSpPr>
        <p:spPr>
          <a:xfrm>
            <a:off x="138545" y="5454316"/>
            <a:ext cx="7337076" cy="1384995"/>
          </a:xfrm>
          <a:prstGeom prst="rect">
            <a:avLst/>
          </a:prstGeom>
          <a:noFill/>
          <a:ln>
            <a:solidFill>
              <a:schemeClr val="tx1"/>
            </a:solidFill>
          </a:ln>
        </p:spPr>
        <p:txBody>
          <a:bodyPr wrap="square" rtlCol="0">
            <a:spAutoFit/>
          </a:bodyPr>
          <a:lstStyle/>
          <a:p>
            <a:r>
              <a:rPr kumimoji="1" lang="ja-JP" altLang="en-US" sz="2800" dirty="0"/>
              <a:t>エゴイスト</a:t>
            </a:r>
            <a:r>
              <a:rPr kumimoji="1" lang="en-US" altLang="ja-JP" sz="2800" dirty="0"/>
              <a:t>(egoist)</a:t>
            </a:r>
            <a:r>
              <a:rPr kumimoji="1" lang="ja-JP" altLang="en-US" sz="2800" dirty="0"/>
              <a:t>、あるいはエゴティスト</a:t>
            </a:r>
            <a:r>
              <a:rPr kumimoji="1" lang="en-US" altLang="ja-JP" sz="2800" dirty="0"/>
              <a:t>(egotist)</a:t>
            </a:r>
            <a:r>
              <a:rPr kumimoji="1" lang="ja-JP" altLang="en-US" sz="2800" dirty="0"/>
              <a:t>のスティーヴンが、利他主義</a:t>
            </a:r>
            <a:r>
              <a:rPr kumimoji="1" lang="en-US" altLang="ja-JP" sz="2800" dirty="0"/>
              <a:t>(altruism)</a:t>
            </a:r>
            <a:r>
              <a:rPr kumimoji="1" lang="ja-JP" altLang="en-US" sz="2800" dirty="0"/>
              <a:t>の意味を知るのは、もう少し先のこと</a:t>
            </a:r>
          </a:p>
        </p:txBody>
      </p:sp>
    </p:spTree>
    <p:extLst>
      <p:ext uri="{BB962C8B-B14F-4D97-AF65-F5344CB8AC3E}">
        <p14:creationId xmlns:p14="http://schemas.microsoft.com/office/powerpoint/2010/main" val="25336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CB079-3590-40E8-A714-E0577962F16F}"/>
              </a:ext>
            </a:extLst>
          </p:cNvPr>
          <p:cNvSpPr>
            <a:spLocks noGrp="1"/>
          </p:cNvSpPr>
          <p:nvPr>
            <p:ph type="title"/>
          </p:nvPr>
        </p:nvSpPr>
        <p:spPr>
          <a:xfrm>
            <a:off x="838200" y="365125"/>
            <a:ext cx="10515600" cy="955675"/>
          </a:xfrm>
        </p:spPr>
        <p:txBody>
          <a:bodyPr/>
          <a:lstStyle/>
          <a:p>
            <a:r>
              <a:rPr kumimoji="1" lang="en-US" altLang="ja-JP" dirty="0"/>
              <a:t>beastly dead</a:t>
            </a:r>
            <a:r>
              <a:rPr kumimoji="1" lang="ja-JP" altLang="en-US" dirty="0"/>
              <a:t>な母の死→第１挿話</a:t>
            </a:r>
          </a:p>
        </p:txBody>
      </p:sp>
      <p:sp>
        <p:nvSpPr>
          <p:cNvPr id="3" name="コンテンツ プレースホルダー 2">
            <a:extLst>
              <a:ext uri="{FF2B5EF4-FFF2-40B4-BE49-F238E27FC236}">
                <a16:creationId xmlns:a16="http://schemas.microsoft.com/office/drawing/2014/main" id="{5DB6E1B8-36FE-45BD-9D62-387CABB44E8A}"/>
              </a:ext>
            </a:extLst>
          </p:cNvPr>
          <p:cNvSpPr>
            <a:spLocks noGrp="1"/>
          </p:cNvSpPr>
          <p:nvPr>
            <p:ph idx="1"/>
          </p:nvPr>
        </p:nvSpPr>
        <p:spPr>
          <a:xfrm>
            <a:off x="838200" y="1459345"/>
            <a:ext cx="10515600" cy="4717618"/>
          </a:xfrm>
        </p:spPr>
        <p:txBody>
          <a:bodyPr>
            <a:normAutofit/>
          </a:bodyPr>
          <a:lstStyle/>
          <a:p>
            <a:pPr marL="0" indent="0">
              <a:buNone/>
            </a:pPr>
            <a:r>
              <a:rPr lang="en-US" altLang="ja-JP" dirty="0"/>
              <a:t>—</a:t>
            </a:r>
            <a:r>
              <a:rPr kumimoji="1" lang="en-US" altLang="ja-JP" dirty="0"/>
              <a:t>Do you remember the first day I went to your house after my mother’s death? </a:t>
            </a:r>
            <a:r>
              <a:rPr kumimoji="1" lang="ja-JP" altLang="en-US" dirty="0"/>
              <a:t>［中略］</a:t>
            </a:r>
            <a:r>
              <a:rPr kumimoji="1" lang="en-US" altLang="ja-JP" dirty="0"/>
              <a:t>You said </a:t>
            </a:r>
            <a:r>
              <a:rPr kumimoji="1" lang="ja-JP" altLang="en-US" dirty="0"/>
              <a:t>［中略］</a:t>
            </a:r>
            <a:r>
              <a:rPr kumimoji="1" lang="en-US" altLang="ja-JP" dirty="0"/>
              <a:t> </a:t>
            </a:r>
            <a:r>
              <a:rPr kumimoji="1" lang="en-US" altLang="ja-JP" i="1" dirty="0"/>
              <a:t>O, it's only Dedalus whose mother is </a:t>
            </a:r>
            <a:r>
              <a:rPr kumimoji="1" lang="en-US" altLang="ja-JP" i="1" dirty="0">
                <a:solidFill>
                  <a:srgbClr val="FF0000"/>
                </a:solidFill>
              </a:rPr>
              <a:t>beastly dead</a:t>
            </a:r>
            <a:r>
              <a:rPr kumimoji="1" lang="en-US" altLang="ja-JP" dirty="0"/>
              <a:t>. (</a:t>
            </a:r>
            <a:r>
              <a:rPr kumimoji="1" lang="en-US" altLang="ja-JP" i="1" dirty="0"/>
              <a:t>U</a:t>
            </a:r>
            <a:r>
              <a:rPr kumimoji="1" lang="en-US" altLang="ja-JP" dirty="0"/>
              <a:t> 1.189-99)</a:t>
            </a:r>
          </a:p>
          <a:p>
            <a:pPr marL="0" indent="0">
              <a:buNone/>
            </a:pPr>
            <a:r>
              <a:rPr lang="ja-JP" altLang="en-US" dirty="0"/>
              <a:t>ー母が死んでから初めてきみの家に行った日を覚えているかい？［中略］きみはこう言った、［中略］</a:t>
            </a:r>
            <a:r>
              <a:rPr lang="en-US" altLang="ja-JP" dirty="0"/>
              <a:t>《</a:t>
            </a:r>
            <a:r>
              <a:rPr lang="ja-JP" altLang="en-US" dirty="0"/>
              <a:t>なあに、あのディーダラスですよ、母親が</a:t>
            </a:r>
            <a:r>
              <a:rPr lang="ja-JP" altLang="en-US" dirty="0">
                <a:solidFill>
                  <a:srgbClr val="FF0000"/>
                </a:solidFill>
              </a:rPr>
              <a:t>ひでえ死に方</a:t>
            </a:r>
            <a:r>
              <a:rPr lang="ja-JP" altLang="en-US" dirty="0"/>
              <a:t>をした</a:t>
            </a:r>
            <a:r>
              <a:rPr lang="en-US" altLang="ja-JP" dirty="0"/>
              <a:t>》(</a:t>
            </a:r>
            <a:r>
              <a:rPr lang="en-US" altLang="ja-JP" i="1" dirty="0"/>
              <a:t>U</a:t>
            </a:r>
            <a:r>
              <a:rPr lang="en-US" altLang="ja-JP" dirty="0"/>
              <a:t>-Δ 1.27)</a:t>
            </a:r>
          </a:p>
          <a:p>
            <a:pPr marL="0" indent="0">
              <a:buNone/>
            </a:pPr>
            <a:endParaRPr lang="en-US" altLang="ja-JP" dirty="0"/>
          </a:p>
          <a:p>
            <a:pPr marL="0" indent="0">
              <a:buNone/>
            </a:pPr>
            <a:r>
              <a:rPr kumimoji="1" lang="ja-JP" altLang="en-US" dirty="0"/>
              <a:t>ー母が死んでから最初にきみの家へ行った日のこと覚えてる？［中略］こう</a:t>
            </a:r>
            <a:r>
              <a:rPr lang="ja-JP" altLang="en-US" dirty="0"/>
              <a:t>言った、［中略］ああ</a:t>
            </a:r>
            <a:r>
              <a:rPr kumimoji="1" lang="ja-JP" altLang="en-US" dirty="0"/>
              <a:t>、デッダラスさ、おふくろが</a:t>
            </a:r>
            <a:r>
              <a:rPr kumimoji="1" lang="ja-JP" altLang="en-US" dirty="0">
                <a:solidFill>
                  <a:srgbClr val="FF0000"/>
                </a:solidFill>
              </a:rPr>
              <a:t>畜生みたいに死んじまった</a:t>
            </a:r>
            <a:r>
              <a:rPr kumimoji="1" lang="ja-JP" altLang="en-US" dirty="0"/>
              <a:t>やつ。</a:t>
            </a:r>
            <a:r>
              <a:rPr kumimoji="1" lang="en-US" altLang="ja-JP" dirty="0"/>
              <a:t>(</a:t>
            </a:r>
            <a:r>
              <a:rPr kumimoji="1" lang="en-US" altLang="ja-JP" i="1" dirty="0"/>
              <a:t>U</a:t>
            </a:r>
            <a:r>
              <a:rPr kumimoji="1" lang="en-US" altLang="ja-JP" dirty="0"/>
              <a:t>-Y 1.19)</a:t>
            </a:r>
            <a:endParaRPr kumimoji="1" lang="ja-JP" altLang="en-US" dirty="0"/>
          </a:p>
        </p:txBody>
      </p:sp>
    </p:spTree>
    <p:extLst>
      <p:ext uri="{BB962C8B-B14F-4D97-AF65-F5344CB8AC3E}">
        <p14:creationId xmlns:p14="http://schemas.microsoft.com/office/powerpoint/2010/main" val="4458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0A6A1-7B76-4BBF-AF44-52FA1103B6CC}"/>
              </a:ext>
            </a:extLst>
          </p:cNvPr>
          <p:cNvSpPr>
            <a:spLocks noGrp="1"/>
          </p:cNvSpPr>
          <p:nvPr>
            <p:ph type="title"/>
          </p:nvPr>
        </p:nvSpPr>
        <p:spPr/>
        <p:txBody>
          <a:bodyPr/>
          <a:lstStyle/>
          <a:p>
            <a:r>
              <a:rPr lang="en-US" altLang="ja-JP" dirty="0"/>
              <a:t>b</a:t>
            </a:r>
            <a:r>
              <a:rPr kumimoji="1" lang="en-US" altLang="ja-JP" dirty="0"/>
              <a:t>eastly dead</a:t>
            </a:r>
            <a:r>
              <a:rPr kumimoji="1" lang="ja-JP" altLang="en-US" dirty="0"/>
              <a:t>の翻訳不可能性</a:t>
            </a:r>
          </a:p>
        </p:txBody>
      </p:sp>
      <p:sp>
        <p:nvSpPr>
          <p:cNvPr id="3" name="コンテンツ プレースホルダー 2">
            <a:extLst>
              <a:ext uri="{FF2B5EF4-FFF2-40B4-BE49-F238E27FC236}">
                <a16:creationId xmlns:a16="http://schemas.microsoft.com/office/drawing/2014/main" id="{D782E7EB-589E-4689-91EE-9DA2D9437A69}"/>
              </a:ext>
            </a:extLst>
          </p:cNvPr>
          <p:cNvSpPr>
            <a:spLocks noGrp="1"/>
          </p:cNvSpPr>
          <p:nvPr>
            <p:ph idx="1"/>
          </p:nvPr>
        </p:nvSpPr>
        <p:spPr>
          <a:xfrm>
            <a:off x="838200" y="1825625"/>
            <a:ext cx="10515600" cy="4963102"/>
          </a:xfrm>
        </p:spPr>
        <p:txBody>
          <a:bodyPr>
            <a:normAutofit fontScale="92500" lnSpcReduction="20000"/>
          </a:bodyPr>
          <a:lstStyle/>
          <a:p>
            <a:pPr marL="0" indent="0">
              <a:buNone/>
            </a:pPr>
            <a:r>
              <a:rPr lang="en-US" altLang="ja-JP" dirty="0"/>
              <a:t>b</a:t>
            </a:r>
            <a:r>
              <a:rPr kumimoji="1" lang="en-US" altLang="ja-JP" dirty="0"/>
              <a:t>eastly</a:t>
            </a:r>
            <a:r>
              <a:rPr kumimoji="1" lang="ja-JP" altLang="en-US" dirty="0"/>
              <a:t>という言葉と意味のずれ</a:t>
            </a:r>
            <a:endParaRPr kumimoji="1" lang="en-US" altLang="ja-JP" dirty="0"/>
          </a:p>
          <a:p>
            <a:pPr marL="0" indent="0">
              <a:buNone/>
            </a:pPr>
            <a:r>
              <a:rPr lang="ja-JP" altLang="en-US" dirty="0"/>
              <a:t>　→シニフィアン</a:t>
            </a:r>
            <a:r>
              <a:rPr lang="en-US" altLang="ja-JP" dirty="0"/>
              <a:t>(signifier)</a:t>
            </a:r>
            <a:r>
              <a:rPr lang="ja-JP" altLang="en-US" dirty="0"/>
              <a:t>とシニフィアン</a:t>
            </a:r>
            <a:r>
              <a:rPr lang="en-US" altLang="ja-JP" dirty="0"/>
              <a:t>(signified)</a:t>
            </a:r>
            <a:r>
              <a:rPr lang="ja-JP" altLang="en-US" dirty="0"/>
              <a:t>のずれ（</a:t>
            </a:r>
            <a:r>
              <a:rPr lang="en-US" altLang="ja-JP" dirty="0"/>
              <a:t>F</a:t>
            </a:r>
            <a:r>
              <a:rPr lang="ja-JP" altLang="en-US" dirty="0"/>
              <a:t>・ソシュール）</a:t>
            </a:r>
            <a:endParaRPr lang="en-US" altLang="ja-JP" dirty="0"/>
          </a:p>
          <a:p>
            <a:pPr marL="0" indent="0">
              <a:buNone/>
            </a:pPr>
            <a:r>
              <a:rPr lang="ja-JP" altLang="en-US" dirty="0"/>
              <a:t>　例）</a:t>
            </a:r>
            <a:r>
              <a:rPr lang="en-US" altLang="ja-JP" dirty="0"/>
              <a:t>rice</a:t>
            </a:r>
            <a:r>
              <a:rPr lang="ja-JP" altLang="en-US" dirty="0"/>
              <a:t>というシニフィアンは、日本に住む者にとって、「ごはん」「米」「お米」「めし」「ライス」という複数のシニフィエが成り立つ</a:t>
            </a:r>
            <a:endParaRPr lang="en-US" altLang="ja-JP" dirty="0"/>
          </a:p>
          <a:p>
            <a:pPr marL="0" indent="0">
              <a:buNone/>
            </a:pPr>
            <a:endParaRPr kumimoji="1" lang="en-US" altLang="ja-JP" dirty="0"/>
          </a:p>
          <a:p>
            <a:pPr marL="0" indent="0">
              <a:buNone/>
            </a:pPr>
            <a:r>
              <a:rPr lang="ja-JP" altLang="en-US" dirty="0"/>
              <a:t>マリガンとしては「ひどい」という意味で言ったのだが／言ったとしても、スティーヴンにとっては、</a:t>
            </a:r>
            <a:r>
              <a:rPr lang="en-US" altLang="ja-JP" dirty="0"/>
              <a:t>beastly</a:t>
            </a:r>
            <a:r>
              <a:rPr lang="ja-JP" altLang="en-US" dirty="0"/>
              <a:t>は「獣のように」という意味で捉えられる</a:t>
            </a:r>
            <a:endParaRPr lang="en-US" altLang="ja-JP" dirty="0"/>
          </a:p>
          <a:p>
            <a:pPr marL="0" indent="0">
              <a:buNone/>
            </a:pPr>
            <a:r>
              <a:rPr kumimoji="1" lang="ja-JP" altLang="en-US" dirty="0"/>
              <a:t>→</a:t>
            </a:r>
            <a:r>
              <a:rPr kumimoji="1" lang="en-US" altLang="ja-JP" dirty="0"/>
              <a:t>Stephen, shielding </a:t>
            </a:r>
            <a:r>
              <a:rPr kumimoji="1" lang="en-US" altLang="ja-JP" u="sng" dirty="0"/>
              <a:t>the gaping wounds which the words had left in his heart</a:t>
            </a:r>
            <a:r>
              <a:rPr kumimoji="1" lang="en-US" altLang="ja-JP" dirty="0"/>
              <a:t>, said very coldly (</a:t>
            </a:r>
            <a:r>
              <a:rPr kumimoji="1" lang="en-US" altLang="ja-JP" i="1" dirty="0"/>
              <a:t>U</a:t>
            </a:r>
            <a:r>
              <a:rPr kumimoji="1" lang="en-US" altLang="ja-JP" dirty="0"/>
              <a:t> 1.216-17)</a:t>
            </a:r>
          </a:p>
          <a:p>
            <a:pPr marL="0" indent="0">
              <a:buNone/>
            </a:pPr>
            <a:r>
              <a:rPr lang="ja-JP" altLang="en-US" dirty="0"/>
              <a:t>　「あの言葉が心にあけた傷口」</a:t>
            </a:r>
            <a:r>
              <a:rPr lang="en-US" altLang="ja-JP" dirty="0"/>
              <a:t>(</a:t>
            </a:r>
            <a:r>
              <a:rPr lang="en-US" altLang="ja-JP" i="1" dirty="0"/>
              <a:t>U</a:t>
            </a:r>
            <a:r>
              <a:rPr lang="en-US" altLang="ja-JP" dirty="0"/>
              <a:t>-Δ 1.28)</a:t>
            </a:r>
            <a:r>
              <a:rPr lang="ja-JP" altLang="en-US" dirty="0"/>
              <a:t>≒スティーヴンにとっての</a:t>
            </a:r>
            <a:r>
              <a:rPr lang="en-US" altLang="ja-JP" dirty="0"/>
              <a:t>《</a:t>
            </a:r>
            <a:r>
              <a:rPr lang="ja-JP" altLang="en-US" dirty="0"/>
              <a:t>トラウマ</a:t>
            </a:r>
            <a:r>
              <a:rPr lang="en-US" altLang="ja-JP" dirty="0"/>
              <a:t>》</a:t>
            </a:r>
          </a:p>
          <a:p>
            <a:pPr marL="0" indent="0">
              <a:buNone/>
            </a:pPr>
            <a:r>
              <a:rPr kumimoji="1" lang="ja-JP" altLang="en-US" dirty="0"/>
              <a:t>→第１挿話で母の亡霊が登場する２箇所</a:t>
            </a:r>
            <a:r>
              <a:rPr kumimoji="1" lang="en-US" altLang="ja-JP" dirty="0"/>
              <a:t>(</a:t>
            </a:r>
            <a:r>
              <a:rPr lang="en-US" altLang="ja-JP" i="1" dirty="0"/>
              <a:t>U</a:t>
            </a:r>
            <a:r>
              <a:rPr lang="en-US" altLang="ja-JP" dirty="0"/>
              <a:t>-Δ 1.</a:t>
            </a:r>
            <a:r>
              <a:rPr kumimoji="1" lang="en-US" altLang="ja-JP" dirty="0"/>
              <a:t>21-22)</a:t>
            </a:r>
            <a:r>
              <a:rPr kumimoji="1" lang="ja-JP" altLang="en-US" dirty="0"/>
              <a:t>と</a:t>
            </a:r>
            <a:r>
              <a:rPr kumimoji="1" lang="en-US" altLang="ja-JP" dirty="0"/>
              <a:t>(</a:t>
            </a:r>
            <a:r>
              <a:rPr lang="en-US" altLang="ja-JP" i="1" dirty="0"/>
              <a:t>U</a:t>
            </a:r>
            <a:r>
              <a:rPr lang="en-US" altLang="ja-JP" dirty="0"/>
              <a:t>-Δ 1.</a:t>
            </a:r>
            <a:r>
              <a:rPr kumimoji="1" lang="en-US" altLang="ja-JP" dirty="0"/>
              <a:t>32)</a:t>
            </a:r>
            <a:r>
              <a:rPr kumimoji="1" lang="ja-JP" altLang="en-US" dirty="0"/>
              <a:t>の間に、この言葉</a:t>
            </a:r>
            <a:r>
              <a:rPr kumimoji="1" lang="en-US" altLang="ja-JP" dirty="0"/>
              <a:t>(</a:t>
            </a:r>
            <a:r>
              <a:rPr lang="en-US" altLang="ja-JP" i="1" dirty="0"/>
              <a:t>U</a:t>
            </a:r>
            <a:r>
              <a:rPr lang="en-US" altLang="ja-JP" dirty="0"/>
              <a:t>-Δ 1.</a:t>
            </a:r>
            <a:r>
              <a:rPr kumimoji="1" lang="en-US" altLang="ja-JP" dirty="0"/>
              <a:t>27)</a:t>
            </a:r>
            <a:r>
              <a:rPr kumimoji="1" lang="ja-JP" altLang="en-US" dirty="0"/>
              <a:t>は登場する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2144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C9A9FEC-33B5-48DC-8C9B-67220D279DF0}"/>
              </a:ext>
            </a:extLst>
          </p:cNvPr>
          <p:cNvPicPr>
            <a:picLocks noChangeAspect="1"/>
          </p:cNvPicPr>
          <p:nvPr/>
        </p:nvPicPr>
        <p:blipFill>
          <a:blip r:embed="rId2"/>
          <a:stretch>
            <a:fillRect/>
          </a:stretch>
        </p:blipFill>
        <p:spPr>
          <a:xfrm>
            <a:off x="-1" y="0"/>
            <a:ext cx="7946795" cy="6858000"/>
          </a:xfrm>
          <a:prstGeom prst="rect">
            <a:avLst/>
          </a:prstGeom>
        </p:spPr>
      </p:pic>
      <p:sp>
        <p:nvSpPr>
          <p:cNvPr id="5" name="楕円 4">
            <a:extLst>
              <a:ext uri="{FF2B5EF4-FFF2-40B4-BE49-F238E27FC236}">
                <a16:creationId xmlns:a16="http://schemas.microsoft.com/office/drawing/2014/main" id="{5B3B3BCB-6B21-43E4-BA6C-14E2B8A3AB8D}"/>
              </a:ext>
            </a:extLst>
          </p:cNvPr>
          <p:cNvSpPr/>
          <p:nvPr/>
        </p:nvSpPr>
        <p:spPr>
          <a:xfrm>
            <a:off x="581891" y="5006109"/>
            <a:ext cx="1681018" cy="4802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F4A5AFE-A9CB-4F45-9F0C-23532A34CF98}"/>
              </a:ext>
            </a:extLst>
          </p:cNvPr>
          <p:cNvSpPr txBox="1"/>
          <p:nvPr/>
        </p:nvSpPr>
        <p:spPr>
          <a:xfrm>
            <a:off x="8149390" y="4893771"/>
            <a:ext cx="2241519" cy="1754326"/>
          </a:xfrm>
          <a:prstGeom prst="rect">
            <a:avLst/>
          </a:prstGeom>
          <a:noFill/>
          <a:ln>
            <a:solidFill>
              <a:schemeClr val="tx1"/>
            </a:solidFill>
          </a:ln>
        </p:spPr>
        <p:txBody>
          <a:bodyPr wrap="square" rtlCol="0">
            <a:spAutoFit/>
          </a:bodyPr>
          <a:lstStyle/>
          <a:p>
            <a:r>
              <a:rPr kumimoji="1" lang="ja-JP" altLang="en-US" b="1" dirty="0"/>
              <a:t>ジョイスの計画表</a:t>
            </a:r>
            <a:endParaRPr kumimoji="1" lang="en-US" altLang="ja-JP" b="1" dirty="0"/>
          </a:p>
          <a:p>
            <a:endParaRPr kumimoji="1" lang="en-US" altLang="ja-JP" b="1" dirty="0"/>
          </a:p>
          <a:p>
            <a:r>
              <a:rPr lang="ja-JP" altLang="en-US" b="1" dirty="0"/>
              <a:t>象徴</a:t>
            </a:r>
            <a:r>
              <a:rPr lang="en-US" altLang="ja-JP" b="1" dirty="0"/>
              <a:t>(symbol)</a:t>
            </a:r>
          </a:p>
          <a:p>
            <a:r>
              <a:rPr kumimoji="1" lang="ja-JP" altLang="en-US" b="1" dirty="0"/>
              <a:t>第</a:t>
            </a:r>
            <a:r>
              <a:rPr kumimoji="1" lang="en-US" altLang="ja-JP" b="1" dirty="0"/>
              <a:t>13</a:t>
            </a:r>
            <a:r>
              <a:rPr kumimoji="1" lang="ja-JP" altLang="en-US" b="1" dirty="0"/>
              <a:t>挿話「処女」</a:t>
            </a:r>
            <a:endParaRPr kumimoji="1" lang="en-US" altLang="ja-JP" b="1" dirty="0"/>
          </a:p>
          <a:p>
            <a:r>
              <a:rPr lang="ja-JP" altLang="en-US" b="1" dirty="0"/>
              <a:t>第</a:t>
            </a:r>
            <a:r>
              <a:rPr lang="en-US" altLang="ja-JP" b="1" dirty="0"/>
              <a:t>14</a:t>
            </a:r>
            <a:r>
              <a:rPr lang="ja-JP" altLang="en-US" b="1" dirty="0"/>
              <a:t>挿話「母」</a:t>
            </a:r>
            <a:endParaRPr lang="en-US" altLang="ja-JP" b="1" dirty="0"/>
          </a:p>
          <a:p>
            <a:r>
              <a:rPr lang="ja-JP" altLang="en-US" b="1" dirty="0"/>
              <a:t>第</a:t>
            </a:r>
            <a:r>
              <a:rPr lang="en-US" altLang="ja-JP" b="1" dirty="0"/>
              <a:t>15</a:t>
            </a:r>
            <a:r>
              <a:rPr lang="ja-JP" altLang="en-US" b="1" dirty="0"/>
              <a:t>挿話「娼婦」</a:t>
            </a:r>
            <a:endParaRPr kumimoji="1" lang="ja-JP" altLang="en-US" b="1" dirty="0"/>
          </a:p>
        </p:txBody>
      </p:sp>
      <p:sp>
        <p:nvSpPr>
          <p:cNvPr id="3" name="テキスト ボックス 2">
            <a:extLst>
              <a:ext uri="{FF2B5EF4-FFF2-40B4-BE49-F238E27FC236}">
                <a16:creationId xmlns:a16="http://schemas.microsoft.com/office/drawing/2014/main" id="{C9C2E452-291E-444A-9412-7325D36500B4}"/>
              </a:ext>
            </a:extLst>
          </p:cNvPr>
          <p:cNvSpPr txBox="1"/>
          <p:nvPr/>
        </p:nvSpPr>
        <p:spPr>
          <a:xfrm>
            <a:off x="7946795" y="184728"/>
            <a:ext cx="4106660" cy="4524315"/>
          </a:xfrm>
          <a:prstGeom prst="rect">
            <a:avLst/>
          </a:prstGeom>
          <a:noFill/>
        </p:spPr>
        <p:txBody>
          <a:bodyPr wrap="square" rtlCol="0">
            <a:spAutoFit/>
          </a:bodyPr>
          <a:lstStyle/>
          <a:p>
            <a:pPr algn="just"/>
            <a:r>
              <a:rPr kumimoji="1" lang="ja-JP" altLang="en-US" sz="2400" dirty="0"/>
              <a:t>痩せおとろえ硬直したスティーヴンの母親が床を突き抜いて立つ。斑紋の浮き出た</a:t>
            </a:r>
            <a:r>
              <a:rPr kumimoji="1" lang="ja-JP" altLang="en-US" sz="2400" u="sng" dirty="0"/>
              <a:t>灰いろ</a:t>
            </a:r>
            <a:r>
              <a:rPr kumimoji="1" lang="ja-JP" altLang="en-US" sz="2400" dirty="0"/>
              <a:t>衣裳、しおれたオレンジの花束を手に、破れた</a:t>
            </a:r>
            <a:r>
              <a:rPr kumimoji="1" lang="ja-JP" altLang="en-US" sz="2400" dirty="0">
                <a:solidFill>
                  <a:srgbClr val="FF0000"/>
                </a:solidFill>
              </a:rPr>
              <a:t>花嫁のヴェール</a:t>
            </a:r>
            <a:r>
              <a:rPr kumimoji="1" lang="ja-JP" altLang="en-US" sz="2400" dirty="0"/>
              <a:t>をかぶり、顔はやつれ、鼻はもげ落ち、墓の徽で緑いろ。まばらな艶のない髪を長く垂らしている。青い隈のある空ろな眼窩でスティ</a:t>
            </a:r>
            <a:r>
              <a:rPr lang="ja-JP" altLang="en-US" sz="2400" dirty="0"/>
              <a:t>ー</a:t>
            </a:r>
            <a:r>
              <a:rPr kumimoji="1" lang="ja-JP" altLang="en-US" sz="2400" dirty="0"/>
              <a:t>ヴンをひたとみつめ、歯のない口を聞き、無言の言葉をかける。</a:t>
            </a:r>
            <a:r>
              <a:rPr kumimoji="1" lang="en-US" altLang="ja-JP" sz="2400" dirty="0"/>
              <a:t>(</a:t>
            </a:r>
            <a:r>
              <a:rPr kumimoji="1" lang="en-US" altLang="ja-JP" sz="2400" i="1" dirty="0"/>
              <a:t>U</a:t>
            </a:r>
            <a:r>
              <a:rPr kumimoji="1" lang="en-US" altLang="ja-JP" sz="2400" dirty="0"/>
              <a:t>-</a:t>
            </a:r>
            <a:r>
              <a:rPr kumimoji="1" lang="el-GR" altLang="ja-JP" sz="2400" dirty="0"/>
              <a:t>Δ 1</a:t>
            </a:r>
            <a:r>
              <a:rPr kumimoji="1" lang="en-US" altLang="ja-JP" sz="2400" dirty="0"/>
              <a:t>5.430)</a:t>
            </a:r>
          </a:p>
        </p:txBody>
      </p:sp>
    </p:spTree>
    <p:extLst>
      <p:ext uri="{BB962C8B-B14F-4D97-AF65-F5344CB8AC3E}">
        <p14:creationId xmlns:p14="http://schemas.microsoft.com/office/powerpoint/2010/main" val="21411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181A6AD-D17A-45F2-A0E2-6AF368D08B8A}"/>
              </a:ext>
            </a:extLst>
          </p:cNvPr>
          <p:cNvSpPr>
            <a:spLocks noGrp="1"/>
          </p:cNvSpPr>
          <p:nvPr>
            <p:ph idx="1"/>
          </p:nvPr>
        </p:nvSpPr>
        <p:spPr>
          <a:xfrm>
            <a:off x="838200" y="320842"/>
            <a:ext cx="10515600" cy="6292394"/>
          </a:xfrm>
        </p:spPr>
        <p:txBody>
          <a:bodyPr>
            <a:normAutofit/>
          </a:bodyPr>
          <a:lstStyle/>
          <a:p>
            <a:pPr marL="0" indent="0">
              <a:buNone/>
            </a:pPr>
            <a:r>
              <a:rPr lang="ja-JP" altLang="en-US" sz="3600" b="1" dirty="0"/>
              <a:t>☆第</a:t>
            </a:r>
            <a:r>
              <a:rPr lang="en-US" altLang="ja-JP" sz="3600" b="1" dirty="0"/>
              <a:t>14</a:t>
            </a:r>
            <a:r>
              <a:rPr lang="ja-JP" altLang="en-US" sz="3600" b="1" dirty="0"/>
              <a:t>挿話</a:t>
            </a:r>
            <a:endParaRPr kumimoji="1" lang="en-US" altLang="ja-JP" sz="3600" b="1" dirty="0"/>
          </a:p>
          <a:p>
            <a:pPr marL="0" indent="0">
              <a:buNone/>
            </a:pPr>
            <a:endParaRPr lang="en-US" altLang="ja-JP" dirty="0"/>
          </a:p>
          <a:p>
            <a:pPr marL="0" indent="0">
              <a:buNone/>
            </a:pPr>
            <a:r>
              <a:rPr kumimoji="1" lang="ja-JP" altLang="en-US" dirty="0"/>
              <a:t>「二月のすゑには、胎児に人の魂ふきいりゐて、母なる教会は神の大きみさかえのためにかかる魂とはにまもり給ふに、此世の母は、獣のやうに産むのみにて、掟のまにまに絶ゆるこそよけれとはうたてしやと嘆くは、蜑のあかし持てる人にてその巌の上に幾世もつづくべう聖き教会の建つめでたきペテロその人も、さ聞え給ふゆゑに」</a:t>
            </a:r>
            <a:r>
              <a:rPr kumimoji="1" lang="en-US" altLang="ja-JP" dirty="0"/>
              <a:t>(</a:t>
            </a:r>
            <a:r>
              <a:rPr kumimoji="1" lang="en-US" altLang="ja-JP" i="1" dirty="0"/>
              <a:t>U</a:t>
            </a:r>
            <a:r>
              <a:rPr kumimoji="1" lang="en-US" altLang="ja-JP" dirty="0"/>
              <a:t>-Δ 14.25)</a:t>
            </a:r>
          </a:p>
          <a:p>
            <a:pPr marL="0" indent="0">
              <a:buNone/>
            </a:pPr>
            <a:endParaRPr kumimoji="1" lang="en-US" altLang="ja-JP" dirty="0"/>
          </a:p>
          <a:p>
            <a:pPr marL="0" indent="0">
              <a:buNone/>
            </a:pPr>
            <a:r>
              <a:rPr kumimoji="1" lang="en-IE" altLang="ja-JP" dirty="0"/>
              <a:t>He said also how at the end of the second month a human soul was infused and how in all our holy mother </a:t>
            </a:r>
            <a:r>
              <a:rPr kumimoji="1" lang="en-IE" altLang="ja-JP" dirty="0" err="1"/>
              <a:t>foldeth</a:t>
            </a:r>
            <a:r>
              <a:rPr kumimoji="1" lang="en-IE" altLang="ja-JP" dirty="0"/>
              <a:t> ever souls for God's greater glory whereas that earthly mother which was but a dam to bear beastly should die by canon for so saith he that </a:t>
            </a:r>
            <a:r>
              <a:rPr kumimoji="1" lang="en-IE" altLang="ja-JP" dirty="0" err="1"/>
              <a:t>holdeth</a:t>
            </a:r>
            <a:r>
              <a:rPr kumimoji="1" lang="en-IE" altLang="ja-JP" dirty="0"/>
              <a:t> the fisherman's seal, even that blessed Peter on which rock was holy church for all ages founded. (</a:t>
            </a:r>
            <a:r>
              <a:rPr kumimoji="1" lang="en-IE" altLang="ja-JP" i="1" dirty="0"/>
              <a:t>U</a:t>
            </a:r>
            <a:r>
              <a:rPr kumimoji="1" lang="en-IE" altLang="ja-JP" dirty="0"/>
              <a:t> 14.247-52)</a:t>
            </a:r>
          </a:p>
          <a:p>
            <a:pPr marL="0" indent="0">
              <a:buNone/>
            </a:pPr>
            <a:endParaRPr kumimoji="1" lang="ja-JP" altLang="en-US" dirty="0"/>
          </a:p>
        </p:txBody>
      </p:sp>
    </p:spTree>
    <p:extLst>
      <p:ext uri="{BB962C8B-B14F-4D97-AF65-F5344CB8AC3E}">
        <p14:creationId xmlns:p14="http://schemas.microsoft.com/office/powerpoint/2010/main" val="333100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181A6AD-D17A-45F2-A0E2-6AF368D08B8A}"/>
              </a:ext>
            </a:extLst>
          </p:cNvPr>
          <p:cNvSpPr>
            <a:spLocks noGrp="1"/>
          </p:cNvSpPr>
          <p:nvPr>
            <p:ph idx="1"/>
          </p:nvPr>
        </p:nvSpPr>
        <p:spPr>
          <a:xfrm>
            <a:off x="838200" y="320842"/>
            <a:ext cx="10799618" cy="6310867"/>
          </a:xfrm>
        </p:spPr>
        <p:txBody>
          <a:bodyPr>
            <a:noAutofit/>
          </a:bodyPr>
          <a:lstStyle/>
          <a:p>
            <a:pPr marL="0" indent="0">
              <a:buNone/>
            </a:pPr>
            <a:r>
              <a:rPr kumimoji="1" lang="ja-JP" altLang="en-US" sz="3200" dirty="0"/>
              <a:t>「二月のすゑには、胎児に人の魂ふきいりゐて、</a:t>
            </a:r>
            <a:r>
              <a:rPr kumimoji="1" lang="ja-JP" altLang="en-US" sz="3200" dirty="0">
                <a:solidFill>
                  <a:srgbClr val="FF0000"/>
                </a:solidFill>
              </a:rPr>
              <a:t>母なる教会</a:t>
            </a:r>
            <a:r>
              <a:rPr kumimoji="1" lang="ja-JP" altLang="en-US" sz="3200" dirty="0"/>
              <a:t>は神の大きみさかえのためにかかる魂とはにまもり給ふに、</a:t>
            </a:r>
            <a:r>
              <a:rPr kumimoji="1" lang="ja-JP" altLang="en-US" sz="3200" dirty="0">
                <a:solidFill>
                  <a:srgbClr val="FF0000"/>
                </a:solidFill>
              </a:rPr>
              <a:t>此世の母</a:t>
            </a:r>
            <a:r>
              <a:rPr kumimoji="1" lang="ja-JP" altLang="en-US" sz="3200" dirty="0"/>
              <a:t>は、</a:t>
            </a:r>
            <a:r>
              <a:rPr kumimoji="1" lang="ja-JP" altLang="en-US" sz="3200" u="sng" dirty="0"/>
              <a:t>獣のやうに産むのみ</a:t>
            </a:r>
            <a:r>
              <a:rPr kumimoji="1" lang="ja-JP" altLang="en-US" sz="3200" dirty="0"/>
              <a:t>にて、掟のまにまに絶ゆるこそよけれとはうたてしやと嘆くは、蜑のあかし持てる人にてその巌の上に幾世もつづくべう聖き教会の建つめでたきペテロその人も、さ聞え給ふゆゑに」</a:t>
            </a:r>
            <a:r>
              <a:rPr kumimoji="1" lang="en-US" altLang="ja-JP" sz="3200" dirty="0"/>
              <a:t>(</a:t>
            </a:r>
            <a:r>
              <a:rPr kumimoji="1" lang="en-US" altLang="ja-JP" sz="3200" i="1" dirty="0"/>
              <a:t>U</a:t>
            </a:r>
            <a:r>
              <a:rPr kumimoji="1" lang="en-US" altLang="ja-JP" sz="3200" dirty="0"/>
              <a:t>-Δ 14.25)</a:t>
            </a:r>
          </a:p>
          <a:p>
            <a:pPr marL="0" indent="0">
              <a:buNone/>
            </a:pPr>
            <a:endParaRPr kumimoji="1" lang="en-US" altLang="ja-JP" sz="3200" dirty="0"/>
          </a:p>
          <a:p>
            <a:pPr marL="0" indent="0">
              <a:buNone/>
            </a:pPr>
            <a:r>
              <a:rPr kumimoji="1" lang="en-IE" altLang="ja-JP" sz="3200" dirty="0"/>
              <a:t>He said also how at the end of the second month a human soul was infused and how in all </a:t>
            </a:r>
            <a:r>
              <a:rPr kumimoji="1" lang="en-IE" altLang="ja-JP" sz="3200" dirty="0">
                <a:solidFill>
                  <a:srgbClr val="FF0000"/>
                </a:solidFill>
              </a:rPr>
              <a:t>our holy mother </a:t>
            </a:r>
            <a:r>
              <a:rPr kumimoji="1" lang="en-IE" altLang="ja-JP" sz="3200" dirty="0" err="1"/>
              <a:t>foldeth</a:t>
            </a:r>
            <a:r>
              <a:rPr kumimoji="1" lang="en-IE" altLang="ja-JP" sz="3200" dirty="0"/>
              <a:t> ever souls for God's greater glory whereas </a:t>
            </a:r>
            <a:r>
              <a:rPr kumimoji="1" lang="en-IE" altLang="ja-JP" sz="3200" dirty="0">
                <a:solidFill>
                  <a:srgbClr val="FF0000"/>
                </a:solidFill>
              </a:rPr>
              <a:t>that earthly mother </a:t>
            </a:r>
            <a:r>
              <a:rPr kumimoji="1" lang="en-IE" altLang="ja-JP" sz="3200" u="sng" dirty="0"/>
              <a:t>which was but a dam to bear beastly</a:t>
            </a:r>
            <a:r>
              <a:rPr kumimoji="1" lang="en-IE" altLang="ja-JP" sz="3200" dirty="0"/>
              <a:t> should die by canon for so saith he that </a:t>
            </a:r>
            <a:r>
              <a:rPr kumimoji="1" lang="en-IE" altLang="ja-JP" sz="3200" dirty="0" err="1"/>
              <a:t>holdeth</a:t>
            </a:r>
            <a:r>
              <a:rPr kumimoji="1" lang="en-IE" altLang="ja-JP" sz="3200" dirty="0"/>
              <a:t> the fisherman's seal, even that blessed Peter on which rock was holy church for all ages founded. (</a:t>
            </a:r>
            <a:r>
              <a:rPr kumimoji="1" lang="en-IE" altLang="ja-JP" sz="3200" i="1" dirty="0"/>
              <a:t>U</a:t>
            </a:r>
            <a:r>
              <a:rPr kumimoji="1" lang="en-IE" altLang="ja-JP" sz="3200" dirty="0"/>
              <a:t> 14.247-52)</a:t>
            </a:r>
            <a:endParaRPr kumimoji="1" lang="ja-JP" altLang="en-US" sz="3200" dirty="0"/>
          </a:p>
        </p:txBody>
      </p:sp>
    </p:spTree>
    <p:extLst>
      <p:ext uri="{BB962C8B-B14F-4D97-AF65-F5344CB8AC3E}">
        <p14:creationId xmlns:p14="http://schemas.microsoft.com/office/powerpoint/2010/main" val="244325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5399A6-C813-4A70-AC35-3262A796B949}"/>
              </a:ext>
            </a:extLst>
          </p:cNvPr>
          <p:cNvSpPr>
            <a:spLocks noGrp="1"/>
          </p:cNvSpPr>
          <p:nvPr>
            <p:ph type="title"/>
          </p:nvPr>
        </p:nvSpPr>
        <p:spPr/>
        <p:txBody>
          <a:bodyPr/>
          <a:lstStyle/>
          <a:p>
            <a:r>
              <a:rPr kumimoji="1" lang="ja-JP" altLang="en-US" dirty="0"/>
              <a:t>聖なる母と地上の母</a:t>
            </a:r>
          </a:p>
        </p:txBody>
      </p:sp>
      <p:sp>
        <p:nvSpPr>
          <p:cNvPr id="3" name="コンテンツ プレースホルダー 2">
            <a:extLst>
              <a:ext uri="{FF2B5EF4-FFF2-40B4-BE49-F238E27FC236}">
                <a16:creationId xmlns:a16="http://schemas.microsoft.com/office/drawing/2014/main" id="{69E69E6B-7327-45DE-9658-192784980A41}"/>
              </a:ext>
            </a:extLst>
          </p:cNvPr>
          <p:cNvSpPr>
            <a:spLocks noGrp="1"/>
          </p:cNvSpPr>
          <p:nvPr>
            <p:ph idx="1"/>
          </p:nvPr>
        </p:nvSpPr>
        <p:spPr/>
        <p:txBody>
          <a:bodyPr>
            <a:normAutofit fontScale="92500"/>
          </a:bodyPr>
          <a:lstStyle/>
          <a:p>
            <a:pPr marL="0" indent="0">
              <a:buNone/>
            </a:pPr>
            <a:r>
              <a:rPr kumimoji="1" lang="en-IE" altLang="ja-JP" dirty="0">
                <a:solidFill>
                  <a:srgbClr val="FF0000"/>
                </a:solidFill>
              </a:rPr>
              <a:t>holy mother</a:t>
            </a:r>
            <a:r>
              <a:rPr kumimoji="1" lang="en-IE" altLang="ja-JP" dirty="0"/>
              <a:t>≒</a:t>
            </a:r>
            <a:r>
              <a:rPr kumimoji="1" lang="ja-JP" altLang="en-US" dirty="0"/>
              <a:t>聖→「母なる教会」≒聖母マリア</a:t>
            </a:r>
          </a:p>
          <a:p>
            <a:pPr marL="0" indent="0">
              <a:buNone/>
            </a:pPr>
            <a:r>
              <a:rPr kumimoji="1" lang="en-IE" altLang="ja-JP" dirty="0">
                <a:solidFill>
                  <a:srgbClr val="FF0000"/>
                </a:solidFill>
              </a:rPr>
              <a:t>earthly mother</a:t>
            </a:r>
            <a:r>
              <a:rPr kumimoji="1" lang="en-IE" altLang="ja-JP" dirty="0"/>
              <a:t>≒</a:t>
            </a:r>
            <a:r>
              <a:rPr kumimoji="1" lang="ja-JP" altLang="en-US" dirty="0"/>
              <a:t>俗→地上の母、動物としての母</a:t>
            </a:r>
          </a:p>
          <a:p>
            <a:pPr marL="0" indent="0">
              <a:buNone/>
            </a:pPr>
            <a:endParaRPr kumimoji="1" lang="ja-JP" altLang="en-US" dirty="0"/>
          </a:p>
          <a:p>
            <a:pPr marL="0" indent="0">
              <a:buNone/>
            </a:pPr>
            <a:r>
              <a:rPr kumimoji="1" lang="en-IE" altLang="ja-JP" dirty="0"/>
              <a:t>that earthly mother which was but a dam to bear beastly should die </a:t>
            </a:r>
          </a:p>
          <a:p>
            <a:pPr marL="0" indent="0">
              <a:buNone/>
            </a:pPr>
            <a:r>
              <a:rPr kumimoji="1" lang="en-IE" altLang="ja-JP" dirty="0"/>
              <a:t>→dam</a:t>
            </a:r>
            <a:r>
              <a:rPr kumimoji="1" lang="ja-JP" altLang="en-IE" dirty="0"/>
              <a:t>＝</a:t>
            </a:r>
            <a:r>
              <a:rPr kumimoji="1" lang="ja-JP" altLang="en-US" dirty="0"/>
              <a:t>母獣、雌親</a:t>
            </a:r>
          </a:p>
          <a:p>
            <a:pPr marL="0" indent="0">
              <a:buNone/>
            </a:pPr>
            <a:r>
              <a:rPr kumimoji="1" lang="ja-JP" altLang="en-US" dirty="0"/>
              <a:t>→</a:t>
            </a:r>
            <a:r>
              <a:rPr kumimoji="1" lang="en-IE" altLang="ja-JP" dirty="0"/>
              <a:t>bear beastly</a:t>
            </a:r>
            <a:r>
              <a:rPr kumimoji="1" lang="ja-JP" altLang="en-IE" dirty="0"/>
              <a:t>　</a:t>
            </a:r>
            <a:r>
              <a:rPr kumimoji="1" lang="ja-JP" altLang="en-US" dirty="0"/>
              <a:t>動物のように産む</a:t>
            </a:r>
            <a:endParaRPr kumimoji="1" lang="en-US" altLang="ja-JP" dirty="0"/>
          </a:p>
          <a:p>
            <a:pPr marL="0" indent="0">
              <a:buNone/>
            </a:pPr>
            <a:endParaRPr lang="en-US" altLang="ja-JP" dirty="0"/>
          </a:p>
          <a:p>
            <a:pPr marL="0" indent="0">
              <a:buNone/>
            </a:pPr>
            <a:r>
              <a:rPr kumimoji="1" lang="ja-JP" altLang="en-US" dirty="0"/>
              <a:t>第</a:t>
            </a:r>
            <a:r>
              <a:rPr kumimoji="1" lang="en-US" altLang="ja-JP" dirty="0"/>
              <a:t>14</a:t>
            </a:r>
            <a:r>
              <a:rPr kumimoji="1" lang="ja-JP" altLang="en-US" dirty="0"/>
              <a:t>挿話は「多産」を言祝ぐ祈りの言葉から始まるが、スティーヴン／ジョイスにとっては、それが母が</a:t>
            </a:r>
            <a:r>
              <a:rPr kumimoji="1" lang="en-US" altLang="ja-JP" dirty="0"/>
              <a:t>beastly</a:t>
            </a:r>
            <a:r>
              <a:rPr kumimoji="1" lang="ja-JP" altLang="en-US" dirty="0"/>
              <a:t>に死んだ原因の一つであると考えている</a:t>
            </a:r>
          </a:p>
          <a:p>
            <a:pPr marL="0" indent="0">
              <a:buNone/>
            </a:pPr>
            <a:endParaRPr kumimoji="1" lang="ja-JP" altLang="en-US" dirty="0"/>
          </a:p>
        </p:txBody>
      </p:sp>
    </p:spTree>
    <p:extLst>
      <p:ext uri="{BB962C8B-B14F-4D97-AF65-F5344CB8AC3E}">
        <p14:creationId xmlns:p14="http://schemas.microsoft.com/office/powerpoint/2010/main" val="22114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p_020.potx" id="{3011F5F0-C395-4359-B6FD-18A794429933}" vid="{B0C61EB2-0F3D-4F24-98C0-B66071640081}"/>
    </a:ext>
  </a:extLst>
</a:theme>
</file>

<file path=docProps/app.xml><?xml version="1.0" encoding="utf-8"?>
<Properties xmlns="http://schemas.openxmlformats.org/officeDocument/2006/extended-properties" xmlns:vt="http://schemas.openxmlformats.org/officeDocument/2006/docPropsVTypes">
  <TotalTime>3434</TotalTime>
  <Words>5184</Words>
  <Application>Microsoft Office PowerPoint</Application>
  <PresentationFormat>ワイド画面</PresentationFormat>
  <Paragraphs>236</Paragraphs>
  <Slides>34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34</vt:i4>
      </vt:variant>
    </vt:vector>
  </HeadingPairs>
  <TitlesOfParts>
    <vt:vector size="41" baseType="lpstr">
      <vt:lpstr>ＭＳ 明朝</vt:lpstr>
      <vt:lpstr>メイリオ</vt:lpstr>
      <vt:lpstr>Arial</vt:lpstr>
      <vt:lpstr>Calibri</vt:lpstr>
      <vt:lpstr>Calibri Light</vt:lpstr>
      <vt:lpstr>1_Office テーマ</vt:lpstr>
      <vt:lpstr>Office ​​テーマ</vt:lpstr>
      <vt:lpstr> 2022年の『ユリシーズ』　第15回読書会</vt:lpstr>
      <vt:lpstr>亡霊だらけの「夜の町」</vt:lpstr>
      <vt:lpstr>PowerPoint プレゼンテーション</vt:lpstr>
      <vt:lpstr>beastly deadな母の死→第１挿話</vt:lpstr>
      <vt:lpstr>beastly deadの翻訳不可能性</vt:lpstr>
      <vt:lpstr>PowerPoint プレゼンテーション</vt:lpstr>
      <vt:lpstr>PowerPoint プレゼンテーション</vt:lpstr>
      <vt:lpstr>PowerPoint プレゼンテーション</vt:lpstr>
      <vt:lpstr>聖なる母と地上の母</vt:lpstr>
      <vt:lpstr>1904年8月29日　ノーラへの手紙</vt:lpstr>
      <vt:lpstr>ジョイス一家 (1888年)</vt:lpstr>
      <vt:lpstr>「癌でやつれた灰色の顔」</vt:lpstr>
      <vt:lpstr>She’s beastly dead.</vt:lpstr>
      <vt:lpstr>PowerPoint プレゼンテーション</vt:lpstr>
      <vt:lpstr>PowerPoint プレゼンテーション</vt:lpstr>
      <vt:lpstr>ブルームとスティーヴンを繋ぐ亡霊</vt:lpstr>
      <vt:lpstr>PowerPoint プレゼンテーション</vt:lpstr>
      <vt:lpstr>第一挿話の母の亡霊（２回目）</vt:lpstr>
      <vt:lpstr>エゴイスト・スティーヴン</vt:lpstr>
      <vt:lpstr>第14挿話＝スティーヴンの「誕生」の物語？</vt:lpstr>
      <vt:lpstr>Rabaté, Jean-Michel. James Joyce and the Politics of Egoism. Cambridge UP, 2001. </vt:lpstr>
      <vt:lpstr>PowerPoint プレゼンテーション</vt:lpstr>
      <vt:lpstr>アリストテレスの議論：「可能態(dynamis)」と「現実態／実現態(energeia)」 ※参考　アリストテレス『心とは何か』桑子敏雄訳、講談社学術文庫、1999年</vt:lpstr>
      <vt:lpstr>だが、ぼくは、エンテレケイアは、形相の形相は、つねに変転する形態を取りつづけるがゆえに、記憶することによってぼくであるのだ(U-Δ 9.27)／But I, entelechy, form of forms, am I by memory because under everchanging forms. (U 9.208-09)</vt:lpstr>
      <vt:lpstr>歴史と可能態／可能態としての歴史</vt:lpstr>
      <vt:lpstr>ブルームもまた「可能態としての歴史」を考える</vt:lpstr>
      <vt:lpstr>ヒュー・ケナーの議論（Kenner, Hugh. Dublin’s Joyce, 1955. Columbia UP, 1987.)</vt:lpstr>
      <vt:lpstr>第15挿話の夢幻劇(dream play)が意味するもの</vt:lpstr>
      <vt:lpstr>なぜディグナムが重要なのか</vt:lpstr>
      <vt:lpstr>英兵に殴られたスティーヴンをブルームが介抱すると・・・</vt:lpstr>
      <vt:lpstr>生後11日で死んだルーディの未来の「可能性」</vt:lpstr>
      <vt:lpstr>PowerPoint プレゼンテーション</vt:lpstr>
      <vt:lpstr>「両極が一致(Both ends meet)」. (U 6.760) →Extremes meet. Death is the highest form of life.(U 15.2098)</vt:lpstr>
      <vt:lpstr>第15挿話の最後でスティーヴンまだ「眠っている」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2014年6月16日の写真</dc:title>
  <dc:creator>小林 広直</dc:creator>
  <cp:lastModifiedBy>小林広直</cp:lastModifiedBy>
  <cp:revision>182</cp:revision>
  <cp:lastPrinted>2021-12-26T02:42:27Z</cp:lastPrinted>
  <dcterms:created xsi:type="dcterms:W3CDTF">2020-06-27T12:47:53Z</dcterms:created>
  <dcterms:modified xsi:type="dcterms:W3CDTF">2021-12-26T04:34:09Z</dcterms:modified>
</cp:coreProperties>
</file>